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33"/>
  </p:notesMasterIdLst>
  <p:sldIdLst>
    <p:sldId id="256" r:id="rId2"/>
    <p:sldId id="258" r:id="rId3"/>
    <p:sldId id="313" r:id="rId4"/>
    <p:sldId id="280" r:id="rId5"/>
    <p:sldId id="262" r:id="rId6"/>
    <p:sldId id="314" r:id="rId7"/>
    <p:sldId id="316" r:id="rId8"/>
    <p:sldId id="259" r:id="rId9"/>
    <p:sldId id="272" r:id="rId10"/>
    <p:sldId id="320" r:id="rId11"/>
    <p:sldId id="321" r:id="rId12"/>
    <p:sldId id="343" r:id="rId13"/>
    <p:sldId id="323" r:id="rId14"/>
    <p:sldId id="324" r:id="rId15"/>
    <p:sldId id="327" r:id="rId16"/>
    <p:sldId id="326" r:id="rId17"/>
    <p:sldId id="328" r:id="rId18"/>
    <p:sldId id="329" r:id="rId19"/>
    <p:sldId id="330" r:id="rId20"/>
    <p:sldId id="331" r:id="rId21"/>
    <p:sldId id="332" r:id="rId22"/>
    <p:sldId id="333" r:id="rId23"/>
    <p:sldId id="334" r:id="rId24"/>
    <p:sldId id="335" r:id="rId25"/>
    <p:sldId id="336" r:id="rId26"/>
    <p:sldId id="337" r:id="rId27"/>
    <p:sldId id="339" r:id="rId28"/>
    <p:sldId id="345" r:id="rId29"/>
    <p:sldId id="341" r:id="rId30"/>
    <p:sldId id="342" r:id="rId31"/>
    <p:sldId id="344" r:id="rId32"/>
  </p:sldIdLst>
  <p:sldSz cx="9144000" cy="5143500" type="screen16x9"/>
  <p:notesSz cx="6858000" cy="9144000"/>
  <p:embeddedFontLst>
    <p:embeddedFont>
      <p:font typeface="Commissioner" pitchFamily="2" charset="0"/>
      <p:regular r:id="rId34"/>
      <p:bold r:id="rId35"/>
    </p:embeddedFont>
    <p:embeddedFont>
      <p:font typeface="Golos Text" panose="020B0503020202020204" pitchFamily="34" charset="0"/>
      <p:regular r:id="rId36"/>
      <p:bold r:id="rId37"/>
    </p:embeddedFont>
    <p:embeddedFont>
      <p:font typeface="Golos Text SemiBold" panose="020B0503020202020204" pitchFamily="34" charset="0"/>
      <p:regular r:id="rId38"/>
      <p:bold r:id="rId39"/>
    </p:embeddedFont>
    <p:embeddedFont>
      <p:font typeface="Segoe UI" panose="020B0502040204020203"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55813A-DBBB-4623-A991-1F8972254D6D}">
  <a:tblStyle styleId="{2B55813A-DBBB-4623-A991-1F8972254D6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62"/>
    <p:restoredTop sz="94632"/>
  </p:normalViewPr>
  <p:slideViewPr>
    <p:cSldViewPr snapToGrid="0">
      <p:cViewPr varScale="1">
        <p:scale>
          <a:sx n="142" d="100"/>
          <a:sy n="142" d="100"/>
        </p:scale>
        <p:origin x="48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747bfd1ede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747bfd1ede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416F0A8B-71F1-AAAB-8C77-BED0E8E80CCF}"/>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977A126A-0006-DC39-43FF-172E591D35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132B115A-B0BA-B7D0-B46E-91F54794FB6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23404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3618ACF7-A71A-A4A4-3EF7-60CB1995FD0F}"/>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50BB4BBF-5B8F-E7EB-519B-ABF9C14DDDB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DAAA0697-1691-9886-EED3-F74B0B9DB0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621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a:extLst>
            <a:ext uri="{FF2B5EF4-FFF2-40B4-BE49-F238E27FC236}">
              <a16:creationId xmlns:a16="http://schemas.microsoft.com/office/drawing/2014/main" id="{9599D95B-336D-2F7B-6543-76526DF8E6C0}"/>
            </a:ext>
          </a:extLst>
        </p:cNvPr>
        <p:cNvGrpSpPr/>
        <p:nvPr/>
      </p:nvGrpSpPr>
      <p:grpSpPr>
        <a:xfrm>
          <a:off x="0" y="0"/>
          <a:ext cx="0" cy="0"/>
          <a:chOff x="0" y="0"/>
          <a:chExt cx="0" cy="0"/>
        </a:xfrm>
      </p:grpSpPr>
      <p:sp>
        <p:nvSpPr>
          <p:cNvPr id="345" name="Google Shape;345;g143df0acb8c_0_0:notes">
            <a:extLst>
              <a:ext uri="{FF2B5EF4-FFF2-40B4-BE49-F238E27FC236}">
                <a16:creationId xmlns:a16="http://schemas.microsoft.com/office/drawing/2014/main" id="{91A8742A-2FB9-1833-6BBA-408AC71660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a:extLst>
              <a:ext uri="{FF2B5EF4-FFF2-40B4-BE49-F238E27FC236}">
                <a16:creationId xmlns:a16="http://schemas.microsoft.com/office/drawing/2014/main" id="{65604483-1D4D-D495-2FE6-29EE68D188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2002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a:extLst>
            <a:ext uri="{FF2B5EF4-FFF2-40B4-BE49-F238E27FC236}">
              <a16:creationId xmlns:a16="http://schemas.microsoft.com/office/drawing/2014/main" id="{3089082F-8CC1-01CD-6120-3FF664479936}"/>
            </a:ext>
          </a:extLst>
        </p:cNvPr>
        <p:cNvGrpSpPr/>
        <p:nvPr/>
      </p:nvGrpSpPr>
      <p:grpSpPr>
        <a:xfrm>
          <a:off x="0" y="0"/>
          <a:ext cx="0" cy="0"/>
          <a:chOff x="0" y="0"/>
          <a:chExt cx="0" cy="0"/>
        </a:xfrm>
      </p:grpSpPr>
      <p:sp>
        <p:nvSpPr>
          <p:cNvPr id="345" name="Google Shape;345;g143df0acb8c_0_0:notes">
            <a:extLst>
              <a:ext uri="{FF2B5EF4-FFF2-40B4-BE49-F238E27FC236}">
                <a16:creationId xmlns:a16="http://schemas.microsoft.com/office/drawing/2014/main" id="{D411BA89-02CC-47B1-A049-E2846F8723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a:extLst>
              <a:ext uri="{FF2B5EF4-FFF2-40B4-BE49-F238E27FC236}">
                <a16:creationId xmlns:a16="http://schemas.microsoft.com/office/drawing/2014/main" id="{E913373D-81AC-770F-4243-C4326F4FE5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07733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DC011F57-C1B8-E7DC-1DBB-4128F9532519}"/>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2280A26A-4848-0DA7-3B45-588E60E6CD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7326DAD9-96E2-0D41-BD61-2333DA2BCF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4903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a:extLst>
            <a:ext uri="{FF2B5EF4-FFF2-40B4-BE49-F238E27FC236}">
              <a16:creationId xmlns:a16="http://schemas.microsoft.com/office/drawing/2014/main" id="{CA5843A0-6476-21DF-FA56-65D213EDCBA1}"/>
            </a:ext>
          </a:extLst>
        </p:cNvPr>
        <p:cNvGrpSpPr/>
        <p:nvPr/>
      </p:nvGrpSpPr>
      <p:grpSpPr>
        <a:xfrm>
          <a:off x="0" y="0"/>
          <a:ext cx="0" cy="0"/>
          <a:chOff x="0" y="0"/>
          <a:chExt cx="0" cy="0"/>
        </a:xfrm>
      </p:grpSpPr>
      <p:sp>
        <p:nvSpPr>
          <p:cNvPr id="4755" name="Google Shape;4755;g27741609241_0_62:notes">
            <a:extLst>
              <a:ext uri="{FF2B5EF4-FFF2-40B4-BE49-F238E27FC236}">
                <a16:creationId xmlns:a16="http://schemas.microsoft.com/office/drawing/2014/main" id="{B09AEE99-C276-E49B-69A9-E88376DD30C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a:extLst>
              <a:ext uri="{FF2B5EF4-FFF2-40B4-BE49-F238E27FC236}">
                <a16:creationId xmlns:a16="http://schemas.microsoft.com/office/drawing/2014/main" id="{88915C1C-3620-AD40-BDCC-C4E360E8A4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19703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57AE923B-EF10-8C8D-4CCB-0139E2624C17}"/>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7E4207B8-BDFF-25B1-C9CA-E0488A71F9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D94C5B1A-2851-2A7A-5315-60470232751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04170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a:extLst>
            <a:ext uri="{FF2B5EF4-FFF2-40B4-BE49-F238E27FC236}">
              <a16:creationId xmlns:a16="http://schemas.microsoft.com/office/drawing/2014/main" id="{C9C7DB8F-907A-40D8-71C2-299B625F50AA}"/>
            </a:ext>
          </a:extLst>
        </p:cNvPr>
        <p:cNvGrpSpPr/>
        <p:nvPr/>
      </p:nvGrpSpPr>
      <p:grpSpPr>
        <a:xfrm>
          <a:off x="0" y="0"/>
          <a:ext cx="0" cy="0"/>
          <a:chOff x="0" y="0"/>
          <a:chExt cx="0" cy="0"/>
        </a:xfrm>
      </p:grpSpPr>
      <p:sp>
        <p:nvSpPr>
          <p:cNvPr id="4755" name="Google Shape;4755;g27741609241_0_62:notes">
            <a:extLst>
              <a:ext uri="{FF2B5EF4-FFF2-40B4-BE49-F238E27FC236}">
                <a16:creationId xmlns:a16="http://schemas.microsoft.com/office/drawing/2014/main" id="{808307DF-98E2-9482-230C-CD4613BC42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a:extLst>
              <a:ext uri="{FF2B5EF4-FFF2-40B4-BE49-F238E27FC236}">
                <a16:creationId xmlns:a16="http://schemas.microsoft.com/office/drawing/2014/main" id="{D2C8A1E1-E60D-92CB-33C3-3D0E20E154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65538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81EF6563-FA30-D641-322E-513C4BB6CF9E}"/>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608AB0CB-DDE0-D304-9631-5D6D28D1D1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F36CA0BA-50EC-BD55-165F-C78D3216A4E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186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a:extLst>
            <a:ext uri="{FF2B5EF4-FFF2-40B4-BE49-F238E27FC236}">
              <a16:creationId xmlns:a16="http://schemas.microsoft.com/office/drawing/2014/main" id="{F40C0BB6-771E-2133-759E-F159BF6A0808}"/>
            </a:ext>
          </a:extLst>
        </p:cNvPr>
        <p:cNvGrpSpPr/>
        <p:nvPr/>
      </p:nvGrpSpPr>
      <p:grpSpPr>
        <a:xfrm>
          <a:off x="0" y="0"/>
          <a:ext cx="0" cy="0"/>
          <a:chOff x="0" y="0"/>
          <a:chExt cx="0" cy="0"/>
        </a:xfrm>
      </p:grpSpPr>
      <p:sp>
        <p:nvSpPr>
          <p:cNvPr id="4755" name="Google Shape;4755;g27741609241_0_62:notes">
            <a:extLst>
              <a:ext uri="{FF2B5EF4-FFF2-40B4-BE49-F238E27FC236}">
                <a16:creationId xmlns:a16="http://schemas.microsoft.com/office/drawing/2014/main" id="{7311FBDB-3EE7-0151-A645-61A2381B4D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a:extLst>
              <a:ext uri="{FF2B5EF4-FFF2-40B4-BE49-F238E27FC236}">
                <a16:creationId xmlns:a16="http://schemas.microsoft.com/office/drawing/2014/main" id="{F9639446-4329-5885-9B39-94CA60BCA8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72893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747bfd1ed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747bfd1ed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a:extLst>
            <a:ext uri="{FF2B5EF4-FFF2-40B4-BE49-F238E27FC236}">
              <a16:creationId xmlns:a16="http://schemas.microsoft.com/office/drawing/2014/main" id="{F44DA1F2-2008-821C-3188-44BBAED62AAC}"/>
            </a:ext>
          </a:extLst>
        </p:cNvPr>
        <p:cNvGrpSpPr/>
        <p:nvPr/>
      </p:nvGrpSpPr>
      <p:grpSpPr>
        <a:xfrm>
          <a:off x="0" y="0"/>
          <a:ext cx="0" cy="0"/>
          <a:chOff x="0" y="0"/>
          <a:chExt cx="0" cy="0"/>
        </a:xfrm>
      </p:grpSpPr>
      <p:sp>
        <p:nvSpPr>
          <p:cNvPr id="4755" name="Google Shape;4755;g27741609241_0_62:notes">
            <a:extLst>
              <a:ext uri="{FF2B5EF4-FFF2-40B4-BE49-F238E27FC236}">
                <a16:creationId xmlns:a16="http://schemas.microsoft.com/office/drawing/2014/main" id="{11999E10-5CD7-DB07-4EC3-5806CBF888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a:extLst>
              <a:ext uri="{FF2B5EF4-FFF2-40B4-BE49-F238E27FC236}">
                <a16:creationId xmlns:a16="http://schemas.microsoft.com/office/drawing/2014/main" id="{7320B903-9563-56D7-42A1-88E40562F6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55765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CEBC5CCB-2AAF-A576-4002-1E6DA36D9C2C}"/>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61DACE6E-BBAA-E474-E3F8-AA7092542C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B8E4BB25-4605-3F47-A95B-D31DF11FF8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86943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7DB91A12-A0D2-249E-1A3C-E01303F2A747}"/>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28EABC96-6B36-027B-8AA1-29C2F476A2F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AC265B43-5ED8-58DB-0928-FB1699675B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40235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a:extLst>
            <a:ext uri="{FF2B5EF4-FFF2-40B4-BE49-F238E27FC236}">
              <a16:creationId xmlns:a16="http://schemas.microsoft.com/office/drawing/2014/main" id="{A0AC0726-F276-E94C-7707-2F16312762A4}"/>
            </a:ext>
          </a:extLst>
        </p:cNvPr>
        <p:cNvGrpSpPr/>
        <p:nvPr/>
      </p:nvGrpSpPr>
      <p:grpSpPr>
        <a:xfrm>
          <a:off x="0" y="0"/>
          <a:ext cx="0" cy="0"/>
          <a:chOff x="0" y="0"/>
          <a:chExt cx="0" cy="0"/>
        </a:xfrm>
      </p:grpSpPr>
      <p:sp>
        <p:nvSpPr>
          <p:cNvPr id="4755" name="Google Shape;4755;g27741609241_0_62:notes">
            <a:extLst>
              <a:ext uri="{FF2B5EF4-FFF2-40B4-BE49-F238E27FC236}">
                <a16:creationId xmlns:a16="http://schemas.microsoft.com/office/drawing/2014/main" id="{F3DA4B67-0DB6-12F0-8B89-7F3FD592CE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a:extLst>
              <a:ext uri="{FF2B5EF4-FFF2-40B4-BE49-F238E27FC236}">
                <a16:creationId xmlns:a16="http://schemas.microsoft.com/office/drawing/2014/main" id="{320F8445-2882-DFF1-50B4-5A3CE35515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9842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50FD3DFF-6F1D-A3A5-9E03-4692CEFAEF1F}"/>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77713B08-8D6E-470E-DFBC-E083F14B27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F4960B32-2C9F-EE07-8A15-7DF6A7DA61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06540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B85A0DCE-59E3-E3A0-21E7-CDAA63AF2030}"/>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ABE1287E-5205-1D4B-9848-BC139E737C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7DDED330-C536-A50F-B1CD-E4837276C1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01718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5B827423-B630-0FA3-B133-B6F87ABB74DE}"/>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07A899DC-CAA2-21C2-40EF-4EB6CCFEF3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80D62FCC-EF05-83C4-E0F3-4C33C4158B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12980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603D0756-255C-5C1B-15CC-33D98D5B298A}"/>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10C08228-FE5B-1B99-61EB-243FA2A914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68147B8E-F748-B1CF-F9B0-E0084C9F42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2042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a:extLst>
            <a:ext uri="{FF2B5EF4-FFF2-40B4-BE49-F238E27FC236}">
              <a16:creationId xmlns:a16="http://schemas.microsoft.com/office/drawing/2014/main" id="{A85833ED-22C7-92F8-CFF4-ACF1D65F2F72}"/>
            </a:ext>
          </a:extLst>
        </p:cNvPr>
        <p:cNvGrpSpPr/>
        <p:nvPr/>
      </p:nvGrpSpPr>
      <p:grpSpPr>
        <a:xfrm>
          <a:off x="0" y="0"/>
          <a:ext cx="0" cy="0"/>
          <a:chOff x="0" y="0"/>
          <a:chExt cx="0" cy="0"/>
        </a:xfrm>
      </p:grpSpPr>
      <p:sp>
        <p:nvSpPr>
          <p:cNvPr id="541" name="Google Shape;541;g13b38366dc1_0_0:notes">
            <a:extLst>
              <a:ext uri="{FF2B5EF4-FFF2-40B4-BE49-F238E27FC236}">
                <a16:creationId xmlns:a16="http://schemas.microsoft.com/office/drawing/2014/main" id="{6CED0FFC-63B3-A148-A7CA-72EFF5F4DF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a:extLst>
              <a:ext uri="{FF2B5EF4-FFF2-40B4-BE49-F238E27FC236}">
                <a16:creationId xmlns:a16="http://schemas.microsoft.com/office/drawing/2014/main" id="{A1F66C57-9C3E-629A-4FF7-B54DE006E7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83819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a:extLst>
            <a:ext uri="{FF2B5EF4-FFF2-40B4-BE49-F238E27FC236}">
              <a16:creationId xmlns:a16="http://schemas.microsoft.com/office/drawing/2014/main" id="{F5681918-D430-C133-79A9-C3E62F55EFDE}"/>
            </a:ext>
          </a:extLst>
        </p:cNvPr>
        <p:cNvGrpSpPr/>
        <p:nvPr/>
      </p:nvGrpSpPr>
      <p:grpSpPr>
        <a:xfrm>
          <a:off x="0" y="0"/>
          <a:ext cx="0" cy="0"/>
          <a:chOff x="0" y="0"/>
          <a:chExt cx="0" cy="0"/>
        </a:xfrm>
      </p:grpSpPr>
      <p:sp>
        <p:nvSpPr>
          <p:cNvPr id="345" name="Google Shape;345;g143df0acb8c_0_0:notes">
            <a:extLst>
              <a:ext uri="{FF2B5EF4-FFF2-40B4-BE49-F238E27FC236}">
                <a16:creationId xmlns:a16="http://schemas.microsoft.com/office/drawing/2014/main" id="{E0EADF4E-B8B6-54BE-EC06-2FBD0667E42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a:extLst>
              <a:ext uri="{FF2B5EF4-FFF2-40B4-BE49-F238E27FC236}">
                <a16:creationId xmlns:a16="http://schemas.microsoft.com/office/drawing/2014/main" id="{D780F331-2627-7E08-009A-A45699E32A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63522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a:extLst>
            <a:ext uri="{FF2B5EF4-FFF2-40B4-BE49-F238E27FC236}">
              <a16:creationId xmlns:a16="http://schemas.microsoft.com/office/drawing/2014/main" id="{E960956A-6428-F389-7FAF-19F0860D176E}"/>
            </a:ext>
          </a:extLst>
        </p:cNvPr>
        <p:cNvGrpSpPr/>
        <p:nvPr/>
      </p:nvGrpSpPr>
      <p:grpSpPr>
        <a:xfrm>
          <a:off x="0" y="0"/>
          <a:ext cx="0" cy="0"/>
          <a:chOff x="0" y="0"/>
          <a:chExt cx="0" cy="0"/>
        </a:xfrm>
      </p:grpSpPr>
      <p:sp>
        <p:nvSpPr>
          <p:cNvPr id="4755" name="Google Shape;4755;g27741609241_0_62:notes">
            <a:extLst>
              <a:ext uri="{FF2B5EF4-FFF2-40B4-BE49-F238E27FC236}">
                <a16:creationId xmlns:a16="http://schemas.microsoft.com/office/drawing/2014/main" id="{8F811D38-118C-2800-0169-AFBE6E6EBD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a:extLst>
              <a:ext uri="{FF2B5EF4-FFF2-40B4-BE49-F238E27FC236}">
                <a16:creationId xmlns:a16="http://schemas.microsoft.com/office/drawing/2014/main" id="{0E748856-3DD4-0091-3BC2-58746119079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15827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a:extLst>
            <a:ext uri="{FF2B5EF4-FFF2-40B4-BE49-F238E27FC236}">
              <a16:creationId xmlns:a16="http://schemas.microsoft.com/office/drawing/2014/main" id="{A64375CC-11C1-D058-6944-ACA0AF6CD0D7}"/>
            </a:ext>
          </a:extLst>
        </p:cNvPr>
        <p:cNvGrpSpPr/>
        <p:nvPr/>
      </p:nvGrpSpPr>
      <p:grpSpPr>
        <a:xfrm>
          <a:off x="0" y="0"/>
          <a:ext cx="0" cy="0"/>
          <a:chOff x="0" y="0"/>
          <a:chExt cx="0" cy="0"/>
        </a:xfrm>
      </p:grpSpPr>
      <p:sp>
        <p:nvSpPr>
          <p:cNvPr id="345" name="Google Shape;345;g143df0acb8c_0_0:notes">
            <a:extLst>
              <a:ext uri="{FF2B5EF4-FFF2-40B4-BE49-F238E27FC236}">
                <a16:creationId xmlns:a16="http://schemas.microsoft.com/office/drawing/2014/main" id="{4B8279DD-BE78-A4A1-4564-051B343BAE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a:extLst>
              <a:ext uri="{FF2B5EF4-FFF2-40B4-BE49-F238E27FC236}">
                <a16:creationId xmlns:a16="http://schemas.microsoft.com/office/drawing/2014/main" id="{6812034B-165F-8B34-DF7B-2DB909231E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41483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2b9ccab91_0_2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32b9ccab91_0_2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1336d459b97_0_3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1336d459b97_0_3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2909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a:extLst>
            <a:ext uri="{FF2B5EF4-FFF2-40B4-BE49-F238E27FC236}">
              <a16:creationId xmlns:a16="http://schemas.microsoft.com/office/drawing/2014/main" id="{C5312CFF-EAA4-19E3-6AE3-FD02B7F36A3B}"/>
            </a:ext>
          </a:extLst>
        </p:cNvPr>
        <p:cNvGrpSpPr/>
        <p:nvPr/>
      </p:nvGrpSpPr>
      <p:grpSpPr>
        <a:xfrm>
          <a:off x="0" y="0"/>
          <a:ext cx="0" cy="0"/>
          <a:chOff x="0" y="0"/>
          <a:chExt cx="0" cy="0"/>
        </a:xfrm>
      </p:grpSpPr>
      <p:sp>
        <p:nvSpPr>
          <p:cNvPr id="345" name="Google Shape;345;g143df0acb8c_0_0:notes">
            <a:extLst>
              <a:ext uri="{FF2B5EF4-FFF2-40B4-BE49-F238E27FC236}">
                <a16:creationId xmlns:a16="http://schemas.microsoft.com/office/drawing/2014/main" id="{9D973E6F-D2F3-020C-FC50-F89C8330CDF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a:extLst>
              <a:ext uri="{FF2B5EF4-FFF2-40B4-BE49-F238E27FC236}">
                <a16:creationId xmlns:a16="http://schemas.microsoft.com/office/drawing/2014/main" id="{020FF65F-8A08-529B-DE91-52736F70AF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8705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a:extLst>
            <a:ext uri="{FF2B5EF4-FFF2-40B4-BE49-F238E27FC236}">
              <a16:creationId xmlns:a16="http://schemas.microsoft.com/office/drawing/2014/main" id="{7F8999A8-8B52-BF67-C14A-568B2D69ABE8}"/>
            </a:ext>
          </a:extLst>
        </p:cNvPr>
        <p:cNvGrpSpPr/>
        <p:nvPr/>
      </p:nvGrpSpPr>
      <p:grpSpPr>
        <a:xfrm>
          <a:off x="0" y="0"/>
          <a:ext cx="0" cy="0"/>
          <a:chOff x="0" y="0"/>
          <a:chExt cx="0" cy="0"/>
        </a:xfrm>
      </p:grpSpPr>
      <p:sp>
        <p:nvSpPr>
          <p:cNvPr id="345" name="Google Shape;345;g143df0acb8c_0_0:notes">
            <a:extLst>
              <a:ext uri="{FF2B5EF4-FFF2-40B4-BE49-F238E27FC236}">
                <a16:creationId xmlns:a16="http://schemas.microsoft.com/office/drawing/2014/main" id="{8B345947-891C-AAB2-8A81-754E17F208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a:extLst>
              <a:ext uri="{FF2B5EF4-FFF2-40B4-BE49-F238E27FC236}">
                <a16:creationId xmlns:a16="http://schemas.microsoft.com/office/drawing/2014/main" id="{0058A4EE-31EF-FD06-EBDD-E46F3A31FE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5458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2b9ccab91_0_2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32b9ccab91_0_2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13b38366d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56134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332200"/>
            <a:ext cx="5004900" cy="1902000"/>
          </a:xfrm>
          <a:prstGeom prst="rect">
            <a:avLst/>
          </a:prstGeom>
        </p:spPr>
        <p:txBody>
          <a:bodyPr spcFirstLastPara="1" wrap="square" lIns="91425" tIns="91425" rIns="91425" bIns="91425" anchor="t" anchorCtr="0">
            <a:noAutofit/>
          </a:bodyPr>
          <a:lstStyle>
            <a:lvl1pPr lvl="0" algn="l">
              <a:spcBef>
                <a:spcPts val="0"/>
              </a:spcBef>
              <a:spcAft>
                <a:spcPts val="0"/>
              </a:spcAft>
              <a:buSzPts val="4700"/>
              <a:buNone/>
              <a:defRPr sz="36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a:endParaRPr/>
          </a:p>
        </p:txBody>
      </p:sp>
      <p:sp>
        <p:nvSpPr>
          <p:cNvPr id="10" name="Google Shape;10;p2"/>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11" name="Google Shape;11;p2"/>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375" y="539500"/>
            <a:ext cx="9199350" cy="4604000"/>
            <a:chOff x="-55375" y="539500"/>
            <a:chExt cx="9199350" cy="4604000"/>
          </a:xfrm>
        </p:grpSpPr>
        <p:cxnSp>
          <p:nvCxnSpPr>
            <p:cNvPr id="13" name="Google Shape;13;p2"/>
            <p:cNvCxnSpPr/>
            <p:nvPr/>
          </p:nvCxnSpPr>
          <p:spPr>
            <a:xfrm>
              <a:off x="-55375" y="460857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4751675" y="539500"/>
              <a:ext cx="43923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79" name="Google Shape;79;p1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1" name="Google Shape;81;p13"/>
          <p:cNvSpPr txBox="1">
            <a:spLocks noGrp="1"/>
          </p:cNvSpPr>
          <p:nvPr>
            <p:ph type="title" idx="3" hasCustomPrompt="1"/>
          </p:nvPr>
        </p:nvSpPr>
        <p:spPr>
          <a:xfrm>
            <a:off x="99360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2" name="Google Shape;82;p1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4" name="Google Shape;84;p13"/>
          <p:cNvSpPr txBox="1">
            <a:spLocks noGrp="1"/>
          </p:cNvSpPr>
          <p:nvPr>
            <p:ph type="title" idx="6" hasCustomPrompt="1"/>
          </p:nvPr>
        </p:nvSpPr>
        <p:spPr>
          <a:xfrm>
            <a:off x="99360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5" name="Google Shape;85;p1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6" name="Google Shape;86;p1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7" name="Google Shape;87;p13"/>
          <p:cNvSpPr txBox="1">
            <a:spLocks noGrp="1"/>
          </p:cNvSpPr>
          <p:nvPr>
            <p:ph type="title" idx="9" hasCustomPrompt="1"/>
          </p:nvPr>
        </p:nvSpPr>
        <p:spPr>
          <a:xfrm>
            <a:off x="503378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8" name="Google Shape;88;p1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9" name="Google Shape;89;p1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90" name="Google Shape;90;p13"/>
          <p:cNvSpPr txBox="1">
            <a:spLocks noGrp="1"/>
          </p:cNvSpPr>
          <p:nvPr>
            <p:ph type="title" idx="15" hasCustomPrompt="1"/>
          </p:nvPr>
        </p:nvSpPr>
        <p:spPr>
          <a:xfrm>
            <a:off x="503378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cxnSp>
        <p:nvCxnSpPr>
          <p:cNvPr id="91" name="Google Shape;91;p1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500"/>
              <a:buNone/>
              <a:defRPr sz="3100"/>
            </a:lvl1pPr>
            <a:lvl2pPr lvl="1" algn="ctr" rtl="0">
              <a:lnSpc>
                <a:spcPct val="115000"/>
              </a:lnSpc>
              <a:spcBef>
                <a:spcPts val="0"/>
              </a:spcBef>
              <a:spcAft>
                <a:spcPts val="0"/>
              </a:spcAft>
              <a:buSzPts val="3500"/>
              <a:buNone/>
              <a:defRPr sz="3500"/>
            </a:lvl2pPr>
            <a:lvl3pPr lvl="2" algn="ctr" rtl="0">
              <a:lnSpc>
                <a:spcPct val="115000"/>
              </a:lnSpc>
              <a:spcBef>
                <a:spcPts val="0"/>
              </a:spcBef>
              <a:spcAft>
                <a:spcPts val="0"/>
              </a:spcAft>
              <a:buSzPts val="3500"/>
              <a:buNone/>
              <a:defRPr sz="3500"/>
            </a:lvl3pPr>
            <a:lvl4pPr lvl="3" algn="ctr" rtl="0">
              <a:lnSpc>
                <a:spcPct val="115000"/>
              </a:lnSpc>
              <a:spcBef>
                <a:spcPts val="0"/>
              </a:spcBef>
              <a:spcAft>
                <a:spcPts val="0"/>
              </a:spcAft>
              <a:buSzPts val="3500"/>
              <a:buNone/>
              <a:defRPr sz="3500"/>
            </a:lvl4pPr>
            <a:lvl5pPr lvl="4" algn="ctr" rtl="0">
              <a:lnSpc>
                <a:spcPct val="115000"/>
              </a:lnSpc>
              <a:spcBef>
                <a:spcPts val="0"/>
              </a:spcBef>
              <a:spcAft>
                <a:spcPts val="0"/>
              </a:spcAft>
              <a:buSzPts val="3500"/>
              <a:buNone/>
              <a:defRPr sz="3500"/>
            </a:lvl5pPr>
            <a:lvl6pPr lvl="5" algn="ctr" rtl="0">
              <a:lnSpc>
                <a:spcPct val="115000"/>
              </a:lnSpc>
              <a:spcBef>
                <a:spcPts val="0"/>
              </a:spcBef>
              <a:spcAft>
                <a:spcPts val="0"/>
              </a:spcAft>
              <a:buSzPts val="3500"/>
              <a:buNone/>
              <a:defRPr sz="3500"/>
            </a:lvl6pPr>
            <a:lvl7pPr lvl="6" algn="ctr" rtl="0">
              <a:lnSpc>
                <a:spcPct val="115000"/>
              </a:lnSpc>
              <a:spcBef>
                <a:spcPts val="0"/>
              </a:spcBef>
              <a:spcAft>
                <a:spcPts val="0"/>
              </a:spcAft>
              <a:buSzPts val="3500"/>
              <a:buNone/>
              <a:defRPr sz="3500"/>
            </a:lvl7pPr>
            <a:lvl8pPr lvl="7" algn="ctr" rtl="0">
              <a:lnSpc>
                <a:spcPct val="115000"/>
              </a:lnSpc>
              <a:spcBef>
                <a:spcPts val="0"/>
              </a:spcBef>
              <a:spcAft>
                <a:spcPts val="0"/>
              </a:spcAft>
              <a:buSzPts val="3500"/>
              <a:buNone/>
              <a:defRPr sz="3500"/>
            </a:lvl8pPr>
            <a:lvl9pPr lvl="8" algn="ctr" rtl="0">
              <a:lnSpc>
                <a:spcPct val="115000"/>
              </a:lnSpc>
              <a:spcBef>
                <a:spcPts val="0"/>
              </a:spcBef>
              <a:spcAft>
                <a:spcPts val="0"/>
              </a:spcAft>
              <a:buSzPts val="3500"/>
              <a:buNone/>
              <a:defRPr sz="3500"/>
            </a:lvl9pPr>
          </a:lstStyle>
          <a:p>
            <a:endParaRPr/>
          </a:p>
        </p:txBody>
      </p:sp>
      <p:cxnSp>
        <p:nvCxnSpPr>
          <p:cNvPr id="95" name="Google Shape;95;p14"/>
          <p:cNvCxnSpPr/>
          <p:nvPr/>
        </p:nvCxnSpPr>
        <p:spPr>
          <a:xfrm rot="10800000">
            <a:off x="75" y="4876025"/>
            <a:ext cx="8257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2">
  <p:cSld name="CUSTOM_2_1_1_2">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cxnSp>
        <p:nvCxnSpPr>
          <p:cNvPr id="131" name="Google Shape;131;p19"/>
          <p:cNvCxnSpPr/>
          <p:nvPr/>
        </p:nvCxnSpPr>
        <p:spPr>
          <a:xfrm>
            <a:off x="0" y="262400"/>
            <a:ext cx="2286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CUSTOM_2_1_1_1">
    <p:spTree>
      <p:nvGrpSpPr>
        <p:cNvPr id="1" name="Shape 132"/>
        <p:cNvGrpSpPr/>
        <p:nvPr/>
      </p:nvGrpSpPr>
      <p:grpSpPr>
        <a:xfrm>
          <a:off x="0" y="0"/>
          <a:ext cx="0" cy="0"/>
          <a:chOff x="0" y="0"/>
          <a:chExt cx="0" cy="0"/>
        </a:xfrm>
      </p:grpSpPr>
      <p:grpSp>
        <p:nvGrpSpPr>
          <p:cNvPr id="133" name="Google Shape;133;p20"/>
          <p:cNvGrpSpPr/>
          <p:nvPr/>
        </p:nvGrpSpPr>
        <p:grpSpPr>
          <a:xfrm>
            <a:off x="0" y="0"/>
            <a:ext cx="9144075" cy="5143500"/>
            <a:chOff x="0" y="0"/>
            <a:chExt cx="9144075" cy="5143500"/>
          </a:xfrm>
        </p:grpSpPr>
        <p:sp>
          <p:nvSpPr>
            <p:cNvPr id="134" name="Google Shape;134;p20"/>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20"/>
          <p:cNvSpPr txBox="1">
            <a:spLocks noGrp="1"/>
          </p:cNvSpPr>
          <p:nvPr>
            <p:ph type="title"/>
          </p:nvPr>
        </p:nvSpPr>
        <p:spPr>
          <a:xfrm>
            <a:off x="4035075" y="1441250"/>
            <a:ext cx="3428100" cy="11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9200"/>
              <a:buNone/>
              <a:defRPr sz="6500"/>
            </a:lvl1pPr>
            <a:lvl2pPr lvl="1" rtl="0">
              <a:spcBef>
                <a:spcPts val="0"/>
              </a:spcBef>
              <a:spcAft>
                <a:spcPts val="0"/>
              </a:spcAft>
              <a:buSzPts val="9200"/>
              <a:buNone/>
              <a:defRPr sz="9200"/>
            </a:lvl2pPr>
            <a:lvl3pPr lvl="2" rtl="0">
              <a:spcBef>
                <a:spcPts val="0"/>
              </a:spcBef>
              <a:spcAft>
                <a:spcPts val="0"/>
              </a:spcAft>
              <a:buSzPts val="9200"/>
              <a:buNone/>
              <a:defRPr sz="9200"/>
            </a:lvl3pPr>
            <a:lvl4pPr lvl="3" rtl="0">
              <a:spcBef>
                <a:spcPts val="0"/>
              </a:spcBef>
              <a:spcAft>
                <a:spcPts val="0"/>
              </a:spcAft>
              <a:buSzPts val="9200"/>
              <a:buNone/>
              <a:defRPr sz="9200"/>
            </a:lvl4pPr>
            <a:lvl5pPr lvl="4" rtl="0">
              <a:spcBef>
                <a:spcPts val="0"/>
              </a:spcBef>
              <a:spcAft>
                <a:spcPts val="0"/>
              </a:spcAft>
              <a:buSzPts val="9200"/>
              <a:buNone/>
              <a:defRPr sz="9200"/>
            </a:lvl5pPr>
            <a:lvl6pPr lvl="5" rtl="0">
              <a:spcBef>
                <a:spcPts val="0"/>
              </a:spcBef>
              <a:spcAft>
                <a:spcPts val="0"/>
              </a:spcAft>
              <a:buSzPts val="9200"/>
              <a:buNone/>
              <a:defRPr sz="9200"/>
            </a:lvl6pPr>
            <a:lvl7pPr lvl="6" rtl="0">
              <a:spcBef>
                <a:spcPts val="0"/>
              </a:spcBef>
              <a:spcAft>
                <a:spcPts val="0"/>
              </a:spcAft>
              <a:buSzPts val="9200"/>
              <a:buNone/>
              <a:defRPr sz="9200"/>
            </a:lvl7pPr>
            <a:lvl8pPr lvl="7" rtl="0">
              <a:spcBef>
                <a:spcPts val="0"/>
              </a:spcBef>
              <a:spcAft>
                <a:spcPts val="0"/>
              </a:spcAft>
              <a:buSzPts val="9200"/>
              <a:buNone/>
              <a:defRPr sz="9200"/>
            </a:lvl8pPr>
            <a:lvl9pPr lvl="8" rtl="0">
              <a:spcBef>
                <a:spcPts val="0"/>
              </a:spcBef>
              <a:spcAft>
                <a:spcPts val="0"/>
              </a:spcAft>
              <a:buSzPts val="9200"/>
              <a:buNone/>
              <a:defRPr sz="9200"/>
            </a:lvl9pPr>
          </a:lstStyle>
          <a:p>
            <a:endParaRPr/>
          </a:p>
        </p:txBody>
      </p:sp>
      <p:sp>
        <p:nvSpPr>
          <p:cNvPr id="137" name="Google Shape;137;p20"/>
          <p:cNvSpPr txBox="1">
            <a:spLocks noGrp="1"/>
          </p:cNvSpPr>
          <p:nvPr>
            <p:ph type="subTitle" idx="1"/>
          </p:nvPr>
        </p:nvSpPr>
        <p:spPr>
          <a:xfrm>
            <a:off x="4035075" y="2568000"/>
            <a:ext cx="3428100" cy="972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grpSp>
        <p:nvGrpSpPr>
          <p:cNvPr id="138" name="Google Shape;138;p20"/>
          <p:cNvGrpSpPr/>
          <p:nvPr/>
        </p:nvGrpSpPr>
        <p:grpSpPr>
          <a:xfrm>
            <a:off x="150" y="539500"/>
            <a:ext cx="8430625" cy="4604000"/>
            <a:chOff x="150" y="539500"/>
            <a:chExt cx="8430625" cy="4604000"/>
          </a:xfrm>
        </p:grpSpPr>
        <p:cxnSp>
          <p:nvCxnSpPr>
            <p:cNvPr id="139" name="Google Shape;139;p20"/>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40" name="Google Shape;140;p20"/>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3">
  <p:cSld name="CUSTOM_2_1_1_1_1_1_1">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8" name="Google Shape;158;p23"/>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59" name="Google Shape;159;p23"/>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3"/>
          <p:cNvGrpSpPr/>
          <p:nvPr/>
        </p:nvGrpSpPr>
        <p:grpSpPr>
          <a:xfrm rot="10800000">
            <a:off x="0" y="363100"/>
            <a:ext cx="8860200" cy="4780400"/>
            <a:chOff x="283800" y="0"/>
            <a:chExt cx="8860200" cy="4780400"/>
          </a:xfrm>
        </p:grpSpPr>
        <p:cxnSp>
          <p:nvCxnSpPr>
            <p:cNvPr id="161" name="Google Shape;161;p23"/>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23"/>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84" name="Google Shape;184;p26"/>
          <p:cNvSpPr txBox="1">
            <a:spLocks noGrp="1"/>
          </p:cNvSpPr>
          <p:nvPr>
            <p:ph type="subTitle" idx="1"/>
          </p:nvPr>
        </p:nvSpPr>
        <p:spPr>
          <a:xfrm>
            <a:off x="110687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5" name="Google Shape;185;p26"/>
          <p:cNvSpPr txBox="1">
            <a:spLocks noGrp="1"/>
          </p:cNvSpPr>
          <p:nvPr>
            <p:ph type="subTitle" idx="2"/>
          </p:nvPr>
        </p:nvSpPr>
        <p:spPr>
          <a:xfrm>
            <a:off x="483672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6" name="Google Shape;186;p26"/>
          <p:cNvSpPr/>
          <p:nvPr/>
        </p:nvSpPr>
        <p:spPr>
          <a:xfrm rot="10800000">
            <a:off x="8860200"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6"/>
          <p:cNvGrpSpPr/>
          <p:nvPr/>
        </p:nvGrpSpPr>
        <p:grpSpPr>
          <a:xfrm rot="10800000">
            <a:off x="-125" y="267450"/>
            <a:ext cx="9002225" cy="4876050"/>
            <a:chOff x="141900" y="-26"/>
            <a:chExt cx="9002225" cy="4876050"/>
          </a:xfrm>
        </p:grpSpPr>
        <p:cxnSp>
          <p:nvCxnSpPr>
            <p:cNvPr id="188" name="Google Shape;188;p26"/>
            <p:cNvCxnSpPr/>
            <p:nvPr/>
          </p:nvCxnSpPr>
          <p:spPr>
            <a:xfrm>
              <a:off x="7404125" y="4876024"/>
              <a:ext cx="1740000" cy="0"/>
            </a:xfrm>
            <a:prstGeom prst="straightConnector1">
              <a:avLst/>
            </a:prstGeom>
            <a:noFill/>
            <a:ln w="9525" cap="flat" cmpd="sng">
              <a:solidFill>
                <a:schemeClr val="dk1"/>
              </a:solidFill>
              <a:prstDash val="solid"/>
              <a:round/>
              <a:headEnd type="none" w="med" len="med"/>
              <a:tailEnd type="none" w="med" len="med"/>
            </a:ln>
          </p:spPr>
        </p:cxnSp>
        <p:cxnSp>
          <p:nvCxnSpPr>
            <p:cNvPr id="189" name="Google Shape;189;p2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64"/>
        <p:cNvGrpSpPr/>
        <p:nvPr/>
      </p:nvGrpSpPr>
      <p:grpSpPr>
        <a:xfrm>
          <a:off x="0" y="0"/>
          <a:ext cx="0" cy="0"/>
          <a:chOff x="0" y="0"/>
          <a:chExt cx="0" cy="0"/>
        </a:xfrm>
      </p:grpSpPr>
      <p:cxnSp>
        <p:nvCxnSpPr>
          <p:cNvPr id="265" name="Google Shape;265;p3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
        <p:nvSpPr>
          <p:cNvPr id="266" name="Google Shape;266;p3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7" name="Google Shape;267;p3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3"/>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69"/>
        <p:cNvGrpSpPr/>
        <p:nvPr/>
      </p:nvGrpSpPr>
      <p:grpSpPr>
        <a:xfrm>
          <a:off x="0" y="0"/>
          <a:ext cx="0" cy="0"/>
          <a:chOff x="0" y="0"/>
          <a:chExt cx="0" cy="0"/>
        </a:xfrm>
      </p:grpSpPr>
      <p:sp>
        <p:nvSpPr>
          <p:cNvPr id="270" name="Google Shape;270;p34"/>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271;p34"/>
          <p:cNvGrpSpPr/>
          <p:nvPr/>
        </p:nvGrpSpPr>
        <p:grpSpPr>
          <a:xfrm rot="10800000">
            <a:off x="0" y="363100"/>
            <a:ext cx="8860200" cy="4780400"/>
            <a:chOff x="283800" y="0"/>
            <a:chExt cx="8860200" cy="4780400"/>
          </a:xfrm>
        </p:grpSpPr>
        <p:cxnSp>
          <p:nvCxnSpPr>
            <p:cNvPr id="272" name="Google Shape;272;p34"/>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73" name="Google Shape;273;p34"/>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70650"/>
            <a:ext cx="7717500" cy="549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1pPr>
            <a:lvl2pPr lvl="1"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2pPr>
            <a:lvl3pPr lvl="2"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3pPr>
            <a:lvl4pPr lvl="3"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4pPr>
            <a:lvl5pPr lvl="4"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5pPr>
            <a:lvl6pPr lvl="5"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6pPr>
            <a:lvl7pPr lvl="6"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7pPr>
            <a:lvl8pPr lvl="7"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8pPr>
            <a:lvl9pPr lvl="8"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1600"/>
              </a:spcBef>
              <a:spcAft>
                <a:spcPts val="160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59" r:id="rId2"/>
    <p:sldLayoutId id="2147483660" r:id="rId3"/>
    <p:sldLayoutId id="2147483665" r:id="rId4"/>
    <p:sldLayoutId id="2147483666" r:id="rId5"/>
    <p:sldLayoutId id="2147483669" r:id="rId6"/>
    <p:sldLayoutId id="2147483672" r:id="rId7"/>
    <p:sldLayoutId id="2147483679" r:id="rId8"/>
    <p:sldLayoutId id="2147483680"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8" Type="http://schemas.openxmlformats.org/officeDocument/2006/relationships/hyperlink" Target="https://www.mdpi.com/1424-8220/23/20/8499" TargetMode="External"/><Relationship Id="rId3" Type="http://schemas.openxmlformats.org/officeDocument/2006/relationships/hyperlink" Target="https://www.zscaler.com/blogs/security-research/phishing-attacks-rise-58-year-ai-threatlabz-2024-phishing-report" TargetMode="External"/><Relationship Id="rId7" Type="http://schemas.openxmlformats.org/officeDocument/2006/relationships/hyperlink" Target="https://k21academy.com/ai-ml/gen-ai/generative-adversarial-networks/"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hyperlink" Target="https://www.knowbe4.com/press/new-knowbe4-phishing-report-reveals-hr-and-it-related-emails-are-the-top-choices-for-phishing-scams" TargetMode="External"/><Relationship Id="rId5" Type="http://schemas.openxmlformats.org/officeDocument/2006/relationships/hyperlink" Target="https://www.kaspersky.co.uk/about/press-releases/malware-variety-grows-by-137-in-2019-due-to-web-skimmers" TargetMode="External"/><Relationship Id="rId10" Type="http://schemas.openxmlformats.org/officeDocument/2006/relationships/hyperlink" Target="https://ieeexplore.ieee.org/abstract/document/9585287?casa_token=NKMx0v9hyWYAAAAA:TwShwTc2mlknRtMbRpb23Qlhilrv5Lfc6rO45ip75m3SoA5VSyZF9iK3KYJ773db6uc3_oBB" TargetMode="External"/><Relationship Id="rId4" Type="http://schemas.openxmlformats.org/officeDocument/2006/relationships/hyperlink" Target="https://apwg.org/trendsreports/" TargetMode="External"/><Relationship Id="rId9" Type="http://schemas.openxmlformats.org/officeDocument/2006/relationships/hyperlink" Target="https://dl.acm.org/doi/abs/10.1145/3375708.3380315?casa_token=qDA3A1ALiKwAAAAA:HwucSY3A7XUQBlV__d4-3bWH-ZFeDlRTd4eT_xrAqTub6puYfe9CQFSSot9gNRbfCmfXx0havxjj"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www.researchgate.net/publication/380184574_Generative_adversarial_network-based_phishing_URL_detection_with_variational_autoencoder_and_transformer" TargetMode="External"/><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hyperlink" Target="https://ieeexplore.ieee.org/stamp/stamp.jsp?tp=&amp;arnumber=9965414" TargetMode="External"/><Relationship Id="rId5" Type="http://schemas.openxmlformats.org/officeDocument/2006/relationships/hyperlink" Target="https://www.astrill.com/blog/what-is-url-phishing/" TargetMode="External"/><Relationship Id="rId4" Type="http://schemas.openxmlformats.org/officeDocument/2006/relationships/hyperlink" Target="https://ieeexplore.ieee.org/abstract/document/9585287?casa_token=NKMx0v9hyWYAAAAA:TwShwTc2mlknRtMbRpb23Qlhilrv5Lfc6rO45ip75m3SoA5VSyZF9iK3KYJ773db6uc3_oBB"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1"/>
          <p:cNvSpPr txBox="1">
            <a:spLocks noGrp="1"/>
          </p:cNvSpPr>
          <p:nvPr>
            <p:ph type="ctrTitle"/>
          </p:nvPr>
        </p:nvSpPr>
        <p:spPr>
          <a:xfrm>
            <a:off x="339152" y="669750"/>
            <a:ext cx="7865048" cy="12059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latin typeface="+mn-lt"/>
              </a:rPr>
              <a:t>Enhancing URL Phishing Detection </a:t>
            </a:r>
            <a:br>
              <a:rPr lang="en-US" sz="2800" dirty="0">
                <a:latin typeface="+mn-lt"/>
              </a:rPr>
            </a:br>
            <a:r>
              <a:rPr lang="en-US" sz="2800" dirty="0">
                <a:latin typeface="+mn-lt"/>
              </a:rPr>
              <a:t>using GAN with LSTM and BERT Models</a:t>
            </a:r>
            <a:endParaRPr sz="2000" dirty="0">
              <a:latin typeface="+mn-lt"/>
            </a:endParaRPr>
          </a:p>
        </p:txBody>
      </p:sp>
      <p:sp>
        <p:nvSpPr>
          <p:cNvPr id="291" name="Google Shape;291;p41"/>
          <p:cNvSpPr txBox="1">
            <a:spLocks noGrp="1"/>
          </p:cNvSpPr>
          <p:nvPr>
            <p:ph type="subTitle" idx="1"/>
          </p:nvPr>
        </p:nvSpPr>
        <p:spPr>
          <a:xfrm>
            <a:off x="251687" y="2850881"/>
            <a:ext cx="5417412" cy="1707566"/>
          </a:xfrm>
          <a:prstGeom prst="rect">
            <a:avLst/>
          </a:prstGeom>
        </p:spPr>
        <p:txBody>
          <a:bodyPr spcFirstLastPara="1" wrap="square" lIns="91425" tIns="91425" rIns="91425" bIns="91425" anchor="t" anchorCtr="0">
            <a:noAutofit/>
          </a:bodyPr>
          <a:lstStyle/>
          <a:p>
            <a:pPr indent="-228600" algn="l">
              <a:buFont typeface="Arial" panose="020B0604020202020204" pitchFamily="34" charset="0"/>
              <a:buChar char="•"/>
            </a:pPr>
            <a:r>
              <a:rPr lang="en-US" sz="1800" dirty="0">
                <a:effectLst/>
                <a:latin typeface="+mn-lt"/>
              </a:rPr>
              <a:t>By Adarsh Regulapati.</a:t>
            </a:r>
          </a:p>
          <a:p>
            <a:pPr indent="-228600" algn="l">
              <a:buFont typeface="Arial" panose="020B0604020202020204" pitchFamily="34" charset="0"/>
              <a:buChar char="•"/>
            </a:pPr>
            <a:r>
              <a:rPr lang="en-US" sz="1800" dirty="0">
                <a:effectLst/>
                <a:latin typeface="+mn-lt"/>
              </a:rPr>
              <a:t>First Advisor: Dr. Bimal Ghimire </a:t>
            </a:r>
          </a:p>
          <a:p>
            <a:pPr indent="-228600" algn="l">
              <a:buFont typeface="Arial" panose="020B0604020202020204" pitchFamily="34" charset="0"/>
              <a:buChar char="•"/>
            </a:pPr>
            <a:r>
              <a:rPr lang="en-US" sz="1800" dirty="0">
                <a:effectLst/>
                <a:latin typeface="+mn-lt"/>
              </a:rPr>
              <a:t>Second Advisor: Dr. Jeremy Blum</a:t>
            </a:r>
          </a:p>
          <a:p>
            <a:pPr indent="-228600" algn="l">
              <a:buFont typeface="Arial" panose="020B0604020202020204" pitchFamily="34" charset="0"/>
              <a:buChar char="•"/>
            </a:pPr>
            <a:r>
              <a:rPr lang="en-US" sz="1800" dirty="0">
                <a:latin typeface="+mn-lt"/>
              </a:rPr>
              <a:t>Course: COMP 594 Master's Studies</a:t>
            </a:r>
          </a:p>
        </p:txBody>
      </p:sp>
      <p:sp>
        <p:nvSpPr>
          <p:cNvPr id="4" name="TextBox 3">
            <a:extLst>
              <a:ext uri="{FF2B5EF4-FFF2-40B4-BE49-F238E27FC236}">
                <a16:creationId xmlns:a16="http://schemas.microsoft.com/office/drawing/2014/main" id="{B14C2C88-4C0F-C476-53FF-2D1A2053D15B}"/>
              </a:ext>
            </a:extLst>
          </p:cNvPr>
          <p:cNvSpPr txBox="1"/>
          <p:nvPr/>
        </p:nvSpPr>
        <p:spPr>
          <a:xfrm>
            <a:off x="8595360" y="4715123"/>
            <a:ext cx="284052" cy="307777"/>
          </a:xfrm>
          <a:prstGeom prst="rect">
            <a:avLst/>
          </a:prstGeom>
          <a:noFill/>
        </p:spPr>
        <p:txBody>
          <a:bodyPr wrap="none" rtlCol="0">
            <a:spAutoFit/>
          </a:bodyPr>
          <a:lstStyle/>
          <a:p>
            <a:r>
              <a:rPr lang="en-US" dirty="0"/>
              <a:t>1</a:t>
            </a:r>
          </a:p>
        </p:txBody>
      </p:sp>
      <p:pic>
        <p:nvPicPr>
          <p:cNvPr id="6" name="Picture 5" descr="A logo with blue and white text&#10;&#10;Description automatically generated">
            <a:extLst>
              <a:ext uri="{FF2B5EF4-FFF2-40B4-BE49-F238E27FC236}">
                <a16:creationId xmlns:a16="http://schemas.microsoft.com/office/drawing/2014/main" id="{097EEAAB-14BD-609A-D9D6-C8ED82CB10B8}"/>
              </a:ext>
            </a:extLst>
          </p:cNvPr>
          <p:cNvPicPr>
            <a:picLocks noChangeAspect="1"/>
          </p:cNvPicPr>
          <p:nvPr/>
        </p:nvPicPr>
        <p:blipFill>
          <a:blip r:embed="rId3"/>
          <a:stretch>
            <a:fillRect/>
          </a:stretch>
        </p:blipFill>
        <p:spPr>
          <a:xfrm>
            <a:off x="5808143" y="3718243"/>
            <a:ext cx="2396057" cy="134778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40F5E3D6-3C7D-DBEC-179E-90FAC2E87048}"/>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09A69B66-3C3A-8BD7-8029-7F4DDA2A23BA}"/>
              </a:ext>
            </a:extLst>
          </p:cNvPr>
          <p:cNvGrpSpPr/>
          <p:nvPr/>
        </p:nvGrpSpPr>
        <p:grpSpPr>
          <a:xfrm>
            <a:off x="0" y="680311"/>
            <a:ext cx="9144000" cy="2571600"/>
            <a:chOff x="-218022" y="0"/>
            <a:chExt cx="9144000" cy="2571600"/>
          </a:xfrm>
        </p:grpSpPr>
        <p:sp>
          <p:nvSpPr>
            <p:cNvPr id="545" name="Google Shape;545;p57">
              <a:extLst>
                <a:ext uri="{FF2B5EF4-FFF2-40B4-BE49-F238E27FC236}">
                  <a16:creationId xmlns:a16="http://schemas.microsoft.com/office/drawing/2014/main" id="{0F5B0A67-13BF-B269-78E8-8C12CAEAE9E9}"/>
                </a:ext>
              </a:extLst>
            </p:cNvPr>
            <p:cNvSpPr/>
            <p:nvPr/>
          </p:nvSpPr>
          <p:spPr>
            <a:xfrm>
              <a:off x="-218022" y="179823"/>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800" dirty="0"/>
                <a:t>	Literature Review</a:t>
              </a:r>
              <a:endParaRPr sz="2800" dirty="0"/>
            </a:p>
          </p:txBody>
        </p:sp>
        <p:cxnSp>
          <p:nvCxnSpPr>
            <p:cNvPr id="546" name="Google Shape;546;p57">
              <a:extLst>
                <a:ext uri="{FF2B5EF4-FFF2-40B4-BE49-F238E27FC236}">
                  <a16:creationId xmlns:a16="http://schemas.microsoft.com/office/drawing/2014/main" id="{8A81CD61-1C92-DFF1-0A4A-5D20BC4DDF8F}"/>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2" name="TextBox 1">
            <a:extLst>
              <a:ext uri="{FF2B5EF4-FFF2-40B4-BE49-F238E27FC236}">
                <a16:creationId xmlns:a16="http://schemas.microsoft.com/office/drawing/2014/main" id="{16039479-AD94-8659-D728-EC9D43455F1E}"/>
              </a:ext>
            </a:extLst>
          </p:cNvPr>
          <p:cNvSpPr txBox="1"/>
          <p:nvPr/>
        </p:nvSpPr>
        <p:spPr>
          <a:xfrm>
            <a:off x="567793" y="2147889"/>
            <a:ext cx="8360815" cy="2031325"/>
          </a:xfrm>
          <a:prstGeom prst="rect">
            <a:avLst/>
          </a:prstGeom>
          <a:noFill/>
        </p:spPr>
        <p:txBody>
          <a:bodyPr wrap="square" rtlCol="0">
            <a:spAutoFit/>
          </a:bodyPr>
          <a:lstStyle/>
          <a:p>
            <a:pPr marL="425450" indent="-285750" algn="l">
              <a:buFont typeface="Arial" panose="020B0604020202020204" pitchFamily="34" charset="0"/>
              <a:buChar char="•"/>
            </a:pPr>
            <a:r>
              <a:rPr lang="en-US" sz="1800" dirty="0">
                <a:effectLst/>
                <a:latin typeface="+mn-lt"/>
              </a:rPr>
              <a:t>BERT-Based Approaches </a:t>
            </a:r>
            <a:r>
              <a:rPr lang="en-US" sz="1800">
                <a:effectLst/>
                <a:latin typeface="+mn-lt"/>
              </a:rPr>
              <a:t>to Identify </a:t>
            </a:r>
            <a:r>
              <a:rPr lang="en-US" sz="1800" dirty="0">
                <a:effectLst/>
                <a:latin typeface="+mn-lt"/>
              </a:rPr>
              <a:t>Malicious URLs. [6]</a:t>
            </a:r>
          </a:p>
          <a:p>
            <a:pPr marL="139700" algn="l"/>
            <a:endParaRPr lang="en-US" sz="1800" dirty="0">
              <a:effectLst/>
              <a:latin typeface="+mn-lt"/>
            </a:endParaRPr>
          </a:p>
          <a:p>
            <a:pPr marL="425450" indent="-285750" algn="l">
              <a:buFont typeface="Arial" panose="020B0604020202020204" pitchFamily="34" charset="0"/>
              <a:buChar char="•"/>
            </a:pPr>
            <a:r>
              <a:rPr lang="en-US" sz="1800" dirty="0">
                <a:effectLst/>
                <a:latin typeface="+mn-lt"/>
              </a:rPr>
              <a:t>Bypassing Detection of URL-based Phishing Attacks Using Generative Adversarial Deep Neural Networks. [7]</a:t>
            </a:r>
          </a:p>
          <a:p>
            <a:pPr marL="425450" indent="-285750" algn="l">
              <a:buFont typeface="Arial" panose="020B0604020202020204" pitchFamily="34" charset="0"/>
              <a:buChar char="•"/>
            </a:pPr>
            <a:endParaRPr lang="en-US" sz="1800" dirty="0">
              <a:effectLst/>
              <a:latin typeface="+mn-lt"/>
            </a:endParaRPr>
          </a:p>
          <a:p>
            <a:pPr marL="425450" indent="-285750" algn="l">
              <a:buFont typeface="Arial" panose="020B0604020202020204" pitchFamily="34" charset="0"/>
              <a:buChar char="•"/>
            </a:pPr>
            <a:r>
              <a:rPr lang="en-US" sz="1800" dirty="0">
                <a:effectLst/>
                <a:latin typeface="+mn-lt"/>
              </a:rPr>
              <a:t>Generative adversarial network-based phishing URL detection with variational autoencoder and transformer. [9]</a:t>
            </a:r>
          </a:p>
        </p:txBody>
      </p:sp>
      <p:sp>
        <p:nvSpPr>
          <p:cNvPr id="3" name="TextBox 2">
            <a:extLst>
              <a:ext uri="{FF2B5EF4-FFF2-40B4-BE49-F238E27FC236}">
                <a16:creationId xmlns:a16="http://schemas.microsoft.com/office/drawing/2014/main" id="{1C4DABEB-DE00-BDED-C956-3F15E8557C4E}"/>
              </a:ext>
            </a:extLst>
          </p:cNvPr>
          <p:cNvSpPr txBox="1"/>
          <p:nvPr/>
        </p:nvSpPr>
        <p:spPr>
          <a:xfrm>
            <a:off x="8658970" y="4699221"/>
            <a:ext cx="383438" cy="307777"/>
          </a:xfrm>
          <a:prstGeom prst="rect">
            <a:avLst/>
          </a:prstGeom>
          <a:noFill/>
        </p:spPr>
        <p:txBody>
          <a:bodyPr wrap="none" rtlCol="0">
            <a:spAutoFit/>
          </a:bodyPr>
          <a:lstStyle/>
          <a:p>
            <a:r>
              <a:rPr lang="en-US" dirty="0"/>
              <a:t>10</a:t>
            </a:r>
          </a:p>
        </p:txBody>
      </p:sp>
    </p:spTree>
    <p:extLst>
      <p:ext uri="{BB962C8B-B14F-4D97-AF65-F5344CB8AC3E}">
        <p14:creationId xmlns:p14="http://schemas.microsoft.com/office/powerpoint/2010/main" val="3414140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1BB96A10-2C71-F3F0-2BC9-F940D1E4E068}"/>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402AC23D-A4CD-AAC9-9F72-F27623925F17}"/>
              </a:ext>
            </a:extLst>
          </p:cNvPr>
          <p:cNvGrpSpPr/>
          <p:nvPr/>
        </p:nvGrpSpPr>
        <p:grpSpPr>
          <a:xfrm>
            <a:off x="0" y="661847"/>
            <a:ext cx="9144000" cy="2571600"/>
            <a:chOff x="-218022" y="0"/>
            <a:chExt cx="9144000" cy="2571600"/>
          </a:xfrm>
        </p:grpSpPr>
        <p:sp>
          <p:nvSpPr>
            <p:cNvPr id="545" name="Google Shape;545;p57">
              <a:extLst>
                <a:ext uri="{FF2B5EF4-FFF2-40B4-BE49-F238E27FC236}">
                  <a16:creationId xmlns:a16="http://schemas.microsoft.com/office/drawing/2014/main" id="{FAD37CF2-7F39-CB94-7AE6-39B26B427219}"/>
                </a:ext>
              </a:extLst>
            </p:cNvPr>
            <p:cNvSpPr/>
            <p:nvPr/>
          </p:nvSpPr>
          <p:spPr>
            <a:xfrm>
              <a:off x="-218022" y="179823"/>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800" dirty="0"/>
                <a:t>	Data Collection</a:t>
              </a:r>
              <a:endParaRPr sz="2800" dirty="0"/>
            </a:p>
          </p:txBody>
        </p:sp>
        <p:cxnSp>
          <p:nvCxnSpPr>
            <p:cNvPr id="546" name="Google Shape;546;p57">
              <a:extLst>
                <a:ext uri="{FF2B5EF4-FFF2-40B4-BE49-F238E27FC236}">
                  <a16:creationId xmlns:a16="http://schemas.microsoft.com/office/drawing/2014/main" id="{A588C379-C2D6-AB68-BFAB-961B81DE4772}"/>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2" name="TextBox 1">
            <a:extLst>
              <a:ext uri="{FF2B5EF4-FFF2-40B4-BE49-F238E27FC236}">
                <a16:creationId xmlns:a16="http://schemas.microsoft.com/office/drawing/2014/main" id="{B0790279-620C-7EE0-A872-387903647552}"/>
              </a:ext>
            </a:extLst>
          </p:cNvPr>
          <p:cNvSpPr txBox="1"/>
          <p:nvPr/>
        </p:nvSpPr>
        <p:spPr>
          <a:xfrm>
            <a:off x="809715" y="2167826"/>
            <a:ext cx="7524569" cy="2031325"/>
          </a:xfrm>
          <a:prstGeom prst="rect">
            <a:avLst/>
          </a:prstGeom>
          <a:noFill/>
        </p:spPr>
        <p:txBody>
          <a:bodyPr wrap="square" rtlCol="0">
            <a:spAutoFit/>
          </a:bodyPr>
          <a:lstStyle/>
          <a:p>
            <a:pPr marL="285750" indent="-285750" algn="l">
              <a:buFont typeface="Arial" panose="020B0604020202020204" pitchFamily="34" charset="0"/>
              <a:buChar char="•"/>
            </a:pPr>
            <a:r>
              <a:rPr lang="en-US" sz="1800" dirty="0">
                <a:latin typeface="+mn-lt"/>
              </a:rPr>
              <a:t>I have taken Legitimate URL from </a:t>
            </a:r>
            <a:r>
              <a:rPr lang="en-US" sz="1800" dirty="0" err="1">
                <a:latin typeface="+mn-lt"/>
              </a:rPr>
              <a:t>Domcop</a:t>
            </a:r>
            <a:r>
              <a:rPr lang="en-US" sz="1800" dirty="0">
                <a:latin typeface="+mn-lt"/>
              </a:rPr>
              <a:t> and Common Crawl.</a:t>
            </a:r>
          </a:p>
          <a:p>
            <a:pPr marL="285750" indent="-285750" algn="l">
              <a:buFont typeface="Arial" panose="020B0604020202020204" pitchFamily="34" charset="0"/>
              <a:buChar char="•"/>
            </a:pPr>
            <a:endParaRPr lang="en-US" sz="1800" dirty="0">
              <a:latin typeface="+mn-lt"/>
            </a:endParaRPr>
          </a:p>
          <a:p>
            <a:pPr marL="285750" indent="-285750" algn="l">
              <a:buFont typeface="Arial" panose="020B0604020202020204" pitchFamily="34" charset="0"/>
              <a:buChar char="•"/>
            </a:pPr>
            <a:r>
              <a:rPr lang="en-US" sz="1800" dirty="0">
                <a:latin typeface="+mn-lt"/>
              </a:rPr>
              <a:t>I have taken top 100 thousand mostly used URLs.</a:t>
            </a:r>
          </a:p>
          <a:p>
            <a:pPr marL="285750" indent="-285750" algn="l">
              <a:buFont typeface="Arial" panose="020B0604020202020204" pitchFamily="34" charset="0"/>
              <a:buChar char="•"/>
            </a:pPr>
            <a:endParaRPr lang="en-US" sz="1800" dirty="0">
              <a:latin typeface="+mn-lt"/>
            </a:endParaRPr>
          </a:p>
          <a:p>
            <a:pPr marL="285750" indent="-285750" algn="l">
              <a:buFont typeface="Arial" panose="020B0604020202020204" pitchFamily="34" charset="0"/>
              <a:buChar char="•"/>
            </a:pPr>
            <a:r>
              <a:rPr lang="en-US" sz="1800" dirty="0">
                <a:latin typeface="+mn-lt"/>
              </a:rPr>
              <a:t>The phishing URLs are taken from different repositories like </a:t>
            </a:r>
            <a:r>
              <a:rPr lang="en-US" sz="1800" dirty="0" err="1">
                <a:latin typeface="+mn-lt"/>
              </a:rPr>
              <a:t>Phishtank</a:t>
            </a:r>
            <a:r>
              <a:rPr lang="en-US" sz="1800" dirty="0">
                <a:latin typeface="+mn-lt"/>
              </a:rPr>
              <a:t>, </a:t>
            </a:r>
            <a:r>
              <a:rPr lang="en-US" sz="1800" dirty="0" err="1">
                <a:latin typeface="+mn-lt"/>
              </a:rPr>
              <a:t>Openphish</a:t>
            </a:r>
            <a:r>
              <a:rPr lang="en-US" sz="1800" dirty="0">
                <a:latin typeface="+mn-lt"/>
              </a:rPr>
              <a:t> </a:t>
            </a:r>
            <a:r>
              <a:rPr lang="en-US" sz="1800" dirty="0" err="1">
                <a:latin typeface="+mn-lt"/>
              </a:rPr>
              <a:t>etc</a:t>
            </a:r>
            <a:endParaRPr lang="en-US" sz="1800" dirty="0">
              <a:latin typeface="+mn-lt"/>
            </a:endParaRPr>
          </a:p>
          <a:p>
            <a:pPr marL="285750" indent="-285750" algn="l">
              <a:buFont typeface="Arial" panose="020B0604020202020204" pitchFamily="34" charset="0"/>
              <a:buChar char="•"/>
            </a:pPr>
            <a:endParaRPr lang="en-US" sz="1800" dirty="0">
              <a:latin typeface="+mn-lt"/>
            </a:endParaRPr>
          </a:p>
        </p:txBody>
      </p:sp>
      <p:sp>
        <p:nvSpPr>
          <p:cNvPr id="3" name="TextBox 2">
            <a:extLst>
              <a:ext uri="{FF2B5EF4-FFF2-40B4-BE49-F238E27FC236}">
                <a16:creationId xmlns:a16="http://schemas.microsoft.com/office/drawing/2014/main" id="{98C5810F-3C62-2A9F-CCC0-78F9B84206EF}"/>
              </a:ext>
            </a:extLst>
          </p:cNvPr>
          <p:cNvSpPr txBox="1"/>
          <p:nvPr/>
        </p:nvSpPr>
        <p:spPr>
          <a:xfrm>
            <a:off x="8571507" y="4655308"/>
            <a:ext cx="383438" cy="307777"/>
          </a:xfrm>
          <a:prstGeom prst="rect">
            <a:avLst/>
          </a:prstGeom>
          <a:noFill/>
        </p:spPr>
        <p:txBody>
          <a:bodyPr wrap="none" rtlCol="0">
            <a:spAutoFit/>
          </a:bodyPr>
          <a:lstStyle/>
          <a:p>
            <a:r>
              <a:rPr lang="en-US" dirty="0"/>
              <a:t>11</a:t>
            </a:r>
          </a:p>
        </p:txBody>
      </p:sp>
    </p:spTree>
    <p:extLst>
      <p:ext uri="{BB962C8B-B14F-4D97-AF65-F5344CB8AC3E}">
        <p14:creationId xmlns:p14="http://schemas.microsoft.com/office/powerpoint/2010/main" val="4246593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7">
          <a:extLst>
            <a:ext uri="{FF2B5EF4-FFF2-40B4-BE49-F238E27FC236}">
              <a16:creationId xmlns:a16="http://schemas.microsoft.com/office/drawing/2014/main" id="{4E8EE0F3-487D-E35B-8A65-BC352C6944F6}"/>
            </a:ext>
          </a:extLst>
        </p:cNvPr>
        <p:cNvGrpSpPr/>
        <p:nvPr/>
      </p:nvGrpSpPr>
      <p:grpSpPr>
        <a:xfrm>
          <a:off x="0" y="0"/>
          <a:ext cx="0" cy="0"/>
          <a:chOff x="0" y="0"/>
          <a:chExt cx="0" cy="0"/>
        </a:xfrm>
      </p:grpSpPr>
      <p:sp>
        <p:nvSpPr>
          <p:cNvPr id="348" name="Google Shape;348;p47">
            <a:extLst>
              <a:ext uri="{FF2B5EF4-FFF2-40B4-BE49-F238E27FC236}">
                <a16:creationId xmlns:a16="http://schemas.microsoft.com/office/drawing/2014/main" id="{E505EBE4-F541-0E79-E665-3A4BC1575104}"/>
              </a:ext>
            </a:extLst>
          </p:cNvPr>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Workflow of Model</a:t>
            </a:r>
            <a:endParaRPr dirty="0"/>
          </a:p>
        </p:txBody>
      </p:sp>
      <p:pic>
        <p:nvPicPr>
          <p:cNvPr id="2" name="Content Placeholder 24" descr="Several circular objects with text&#10;&#10;Description automatically generated">
            <a:extLst>
              <a:ext uri="{FF2B5EF4-FFF2-40B4-BE49-F238E27FC236}">
                <a16:creationId xmlns:a16="http://schemas.microsoft.com/office/drawing/2014/main" id="{623BAABC-B6D6-34C2-B336-30588CCCFC2D}"/>
              </a:ext>
            </a:extLst>
          </p:cNvPr>
          <p:cNvPicPr>
            <a:picLocks noChangeAspect="1"/>
          </p:cNvPicPr>
          <p:nvPr/>
        </p:nvPicPr>
        <p:blipFill>
          <a:blip r:embed="rId3"/>
          <a:stretch>
            <a:fillRect/>
          </a:stretch>
        </p:blipFill>
        <p:spPr>
          <a:xfrm>
            <a:off x="593969" y="1120226"/>
            <a:ext cx="7526216" cy="3821525"/>
          </a:xfrm>
          <a:prstGeom prst="rect">
            <a:avLst/>
          </a:prstGeom>
          <a:noFill/>
          <a:ln>
            <a:noFill/>
          </a:ln>
        </p:spPr>
      </p:pic>
      <p:sp>
        <p:nvSpPr>
          <p:cNvPr id="3" name="TextBox 2">
            <a:extLst>
              <a:ext uri="{FF2B5EF4-FFF2-40B4-BE49-F238E27FC236}">
                <a16:creationId xmlns:a16="http://schemas.microsoft.com/office/drawing/2014/main" id="{57C9C4A0-08BD-2737-655C-253311946558}"/>
              </a:ext>
            </a:extLst>
          </p:cNvPr>
          <p:cNvSpPr txBox="1"/>
          <p:nvPr/>
        </p:nvSpPr>
        <p:spPr>
          <a:xfrm>
            <a:off x="8550031" y="4835723"/>
            <a:ext cx="383438" cy="307777"/>
          </a:xfrm>
          <a:prstGeom prst="rect">
            <a:avLst/>
          </a:prstGeom>
          <a:noFill/>
        </p:spPr>
        <p:txBody>
          <a:bodyPr wrap="none" rtlCol="0">
            <a:spAutoFit/>
          </a:bodyPr>
          <a:lstStyle/>
          <a:p>
            <a:r>
              <a:rPr lang="en-US" dirty="0"/>
              <a:t>12</a:t>
            </a:r>
          </a:p>
        </p:txBody>
      </p:sp>
    </p:spTree>
    <p:extLst>
      <p:ext uri="{BB962C8B-B14F-4D97-AF65-F5344CB8AC3E}">
        <p14:creationId xmlns:p14="http://schemas.microsoft.com/office/powerpoint/2010/main" val="3390949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7">
          <a:extLst>
            <a:ext uri="{FF2B5EF4-FFF2-40B4-BE49-F238E27FC236}">
              <a16:creationId xmlns:a16="http://schemas.microsoft.com/office/drawing/2014/main" id="{BCC42564-03D2-3724-29D1-6323263D7A4C}"/>
            </a:ext>
          </a:extLst>
        </p:cNvPr>
        <p:cNvGrpSpPr/>
        <p:nvPr/>
      </p:nvGrpSpPr>
      <p:grpSpPr>
        <a:xfrm>
          <a:off x="0" y="0"/>
          <a:ext cx="0" cy="0"/>
          <a:chOff x="0" y="0"/>
          <a:chExt cx="0" cy="0"/>
        </a:xfrm>
      </p:grpSpPr>
      <p:pic>
        <p:nvPicPr>
          <p:cNvPr id="5" name="Content Placeholder 6">
            <a:extLst>
              <a:ext uri="{FF2B5EF4-FFF2-40B4-BE49-F238E27FC236}">
                <a16:creationId xmlns:a16="http://schemas.microsoft.com/office/drawing/2014/main" id="{3EBCB264-9B6E-67B7-4151-90FFB14BBADC}"/>
              </a:ext>
            </a:extLst>
          </p:cNvPr>
          <p:cNvPicPr>
            <a:picLocks noChangeAspect="1"/>
          </p:cNvPicPr>
          <p:nvPr/>
        </p:nvPicPr>
        <p:blipFill>
          <a:blip r:embed="rId3"/>
          <a:stretch>
            <a:fillRect/>
          </a:stretch>
        </p:blipFill>
        <p:spPr>
          <a:xfrm>
            <a:off x="328244" y="1615583"/>
            <a:ext cx="8367875" cy="2847001"/>
          </a:xfrm>
          <a:prstGeom prst="rect">
            <a:avLst/>
          </a:prstGeom>
          <a:noFill/>
          <a:ln>
            <a:noFill/>
          </a:ln>
        </p:spPr>
      </p:pic>
      <p:sp>
        <p:nvSpPr>
          <p:cNvPr id="8" name="Google Shape;545;p57">
            <a:extLst>
              <a:ext uri="{FF2B5EF4-FFF2-40B4-BE49-F238E27FC236}">
                <a16:creationId xmlns:a16="http://schemas.microsoft.com/office/drawing/2014/main" id="{FAB2799C-299A-BEE7-3D69-80161424D6A6}"/>
              </a:ext>
            </a:extLst>
          </p:cNvPr>
          <p:cNvSpPr/>
          <p:nvPr/>
        </p:nvSpPr>
        <p:spPr>
          <a:xfrm>
            <a:off x="0" y="150501"/>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3200" dirty="0"/>
              <a:t>	GAN Architecture</a:t>
            </a:r>
            <a:endParaRPr dirty="0"/>
          </a:p>
        </p:txBody>
      </p:sp>
      <p:sp>
        <p:nvSpPr>
          <p:cNvPr id="9" name="TextBox 8">
            <a:extLst>
              <a:ext uri="{FF2B5EF4-FFF2-40B4-BE49-F238E27FC236}">
                <a16:creationId xmlns:a16="http://schemas.microsoft.com/office/drawing/2014/main" id="{E5CC9475-5946-72DD-617A-A4D98293C64C}"/>
              </a:ext>
            </a:extLst>
          </p:cNvPr>
          <p:cNvSpPr txBox="1"/>
          <p:nvPr/>
        </p:nvSpPr>
        <p:spPr>
          <a:xfrm>
            <a:off x="8504400" y="4835723"/>
            <a:ext cx="383438" cy="307777"/>
          </a:xfrm>
          <a:prstGeom prst="rect">
            <a:avLst/>
          </a:prstGeom>
          <a:noFill/>
        </p:spPr>
        <p:txBody>
          <a:bodyPr wrap="none" rtlCol="0">
            <a:spAutoFit/>
          </a:bodyPr>
          <a:lstStyle/>
          <a:p>
            <a:r>
              <a:rPr lang="en-US" dirty="0"/>
              <a:t>13</a:t>
            </a:r>
          </a:p>
        </p:txBody>
      </p:sp>
    </p:spTree>
    <p:extLst>
      <p:ext uri="{BB962C8B-B14F-4D97-AF65-F5344CB8AC3E}">
        <p14:creationId xmlns:p14="http://schemas.microsoft.com/office/powerpoint/2010/main" val="1935701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E0773789-1F16-CF16-720C-FF98FA596C5A}"/>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CA33D31C-2F8F-1358-53B0-32D364715F58}"/>
              </a:ext>
            </a:extLst>
          </p:cNvPr>
          <p:cNvGrpSpPr/>
          <p:nvPr/>
        </p:nvGrpSpPr>
        <p:grpSpPr>
          <a:xfrm>
            <a:off x="-1" y="371164"/>
            <a:ext cx="9144000" cy="2571600"/>
            <a:chOff x="-257099" y="0"/>
            <a:chExt cx="9144000" cy="2571600"/>
          </a:xfrm>
        </p:grpSpPr>
        <p:sp>
          <p:nvSpPr>
            <p:cNvPr id="545" name="Google Shape;545;p57">
              <a:extLst>
                <a:ext uri="{FF2B5EF4-FFF2-40B4-BE49-F238E27FC236}">
                  <a16:creationId xmlns:a16="http://schemas.microsoft.com/office/drawing/2014/main" id="{8C25AE98-B756-1915-2BA1-8F877E79E46D}"/>
                </a:ext>
              </a:extLst>
            </p:cNvPr>
            <p:cNvSpPr/>
            <p:nvPr/>
          </p:nvSpPr>
          <p:spPr>
            <a:xfrm>
              <a:off x="-257099" y="187638"/>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800" dirty="0"/>
                <a:t>	Generator</a:t>
              </a:r>
              <a:endParaRPr sz="2800" dirty="0"/>
            </a:p>
          </p:txBody>
        </p:sp>
        <p:cxnSp>
          <p:nvCxnSpPr>
            <p:cNvPr id="546" name="Google Shape;546;p57">
              <a:extLst>
                <a:ext uri="{FF2B5EF4-FFF2-40B4-BE49-F238E27FC236}">
                  <a16:creationId xmlns:a16="http://schemas.microsoft.com/office/drawing/2014/main" id="{C60C125F-9448-9D59-C405-E6BD31153F18}"/>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4" name="TextBox 3">
            <a:extLst>
              <a:ext uri="{FF2B5EF4-FFF2-40B4-BE49-F238E27FC236}">
                <a16:creationId xmlns:a16="http://schemas.microsoft.com/office/drawing/2014/main" id="{81F10DDA-1E74-A5F4-9D41-0866684B57B9}"/>
              </a:ext>
            </a:extLst>
          </p:cNvPr>
          <p:cNvSpPr txBox="1"/>
          <p:nvPr/>
        </p:nvSpPr>
        <p:spPr>
          <a:xfrm>
            <a:off x="679946" y="1742662"/>
            <a:ext cx="7784107" cy="2246769"/>
          </a:xfrm>
          <a:prstGeom prst="rect">
            <a:avLst/>
          </a:prstGeom>
          <a:noFill/>
        </p:spPr>
        <p:txBody>
          <a:bodyPr wrap="square" rtlCol="0">
            <a:spAutoFit/>
          </a:bodyPr>
          <a:lstStyle/>
          <a:p>
            <a:pPr marL="342900" indent="-342900">
              <a:buFont typeface="Arial" panose="020B0604020202020204" pitchFamily="34" charset="0"/>
              <a:buChar char="•"/>
            </a:pPr>
            <a:r>
              <a:rPr lang="en-US" sz="2000" dirty="0">
                <a:effectLst/>
                <a:latin typeface="+mn-lt"/>
              </a:rPr>
              <a:t>The Generator is the core part of the GAN architecture responsible for generating synthetic URLs.</a:t>
            </a:r>
          </a:p>
          <a:p>
            <a:endParaRPr lang="en-US" sz="2000" dirty="0">
              <a:latin typeface="+mn-lt"/>
            </a:endParaRPr>
          </a:p>
          <a:p>
            <a:pPr marL="342900" indent="-342900">
              <a:buFont typeface="Arial" panose="020B0604020202020204" pitchFamily="34" charset="0"/>
              <a:buChar char="•"/>
            </a:pPr>
            <a:r>
              <a:rPr lang="en-US" sz="2000" dirty="0">
                <a:latin typeface="+mn-lt"/>
              </a:rPr>
              <a:t>Generators a</a:t>
            </a:r>
            <a:r>
              <a:rPr lang="en-US" sz="2000" dirty="0">
                <a:effectLst/>
                <a:latin typeface="+mn-lt"/>
              </a:rPr>
              <a:t>im is to producing synthetic URL’s that closely resemble genuine ones.</a:t>
            </a:r>
          </a:p>
          <a:p>
            <a:endParaRPr lang="en-US" sz="2000" dirty="0">
              <a:effectLst/>
              <a:latin typeface="+mn-lt"/>
            </a:endParaRPr>
          </a:p>
          <a:p>
            <a:pPr marL="342900" indent="-342900">
              <a:buFont typeface="Arial" panose="020B0604020202020204" pitchFamily="34" charset="0"/>
              <a:buChar char="•"/>
            </a:pPr>
            <a:r>
              <a:rPr lang="en-US" sz="2000" dirty="0">
                <a:latin typeface="+mn-lt"/>
              </a:rPr>
              <a:t>In this research we have used LSTM model for generator</a:t>
            </a:r>
          </a:p>
        </p:txBody>
      </p:sp>
      <p:sp>
        <p:nvSpPr>
          <p:cNvPr id="5" name="TextBox 4">
            <a:extLst>
              <a:ext uri="{FF2B5EF4-FFF2-40B4-BE49-F238E27FC236}">
                <a16:creationId xmlns:a16="http://schemas.microsoft.com/office/drawing/2014/main" id="{19D0775D-ABF0-2111-163E-CFEEE4212EA4}"/>
              </a:ext>
            </a:extLst>
          </p:cNvPr>
          <p:cNvSpPr txBox="1"/>
          <p:nvPr/>
        </p:nvSpPr>
        <p:spPr>
          <a:xfrm>
            <a:off x="8665146" y="4754880"/>
            <a:ext cx="383438" cy="307777"/>
          </a:xfrm>
          <a:prstGeom prst="rect">
            <a:avLst/>
          </a:prstGeom>
          <a:noFill/>
        </p:spPr>
        <p:txBody>
          <a:bodyPr wrap="none" rtlCol="0">
            <a:spAutoFit/>
          </a:bodyPr>
          <a:lstStyle/>
          <a:p>
            <a:r>
              <a:rPr lang="en-US" dirty="0"/>
              <a:t>14</a:t>
            </a:r>
          </a:p>
        </p:txBody>
      </p:sp>
    </p:spTree>
    <p:extLst>
      <p:ext uri="{BB962C8B-B14F-4D97-AF65-F5344CB8AC3E}">
        <p14:creationId xmlns:p14="http://schemas.microsoft.com/office/powerpoint/2010/main" val="1427783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57">
          <a:extLst>
            <a:ext uri="{FF2B5EF4-FFF2-40B4-BE49-F238E27FC236}">
              <a16:creationId xmlns:a16="http://schemas.microsoft.com/office/drawing/2014/main" id="{E498346E-30D7-1698-4E8E-2F4A89B7B144}"/>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580DBD4A-2D26-C464-DF80-0AEA62056A77}"/>
              </a:ext>
            </a:extLst>
          </p:cNvPr>
          <p:cNvSpPr txBox="1"/>
          <p:nvPr/>
        </p:nvSpPr>
        <p:spPr>
          <a:xfrm>
            <a:off x="255962" y="1623668"/>
            <a:ext cx="2822755" cy="142026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dirty="0"/>
              <a:t>Sequential Data </a:t>
            </a:r>
          </a:p>
          <a:p>
            <a:pPr marL="285750" indent="-285750">
              <a:lnSpc>
                <a:spcPct val="150000"/>
              </a:lnSpc>
              <a:buFont typeface="Arial" panose="020B0604020202020204" pitchFamily="34" charset="0"/>
              <a:buChar char="•"/>
            </a:pPr>
            <a:r>
              <a:rPr lang="en-US" sz="2000" dirty="0"/>
              <a:t>Capturing Context</a:t>
            </a:r>
          </a:p>
          <a:p>
            <a:pPr marL="285750" indent="-285750">
              <a:lnSpc>
                <a:spcPct val="150000"/>
              </a:lnSpc>
              <a:buFont typeface="Arial" panose="020B0604020202020204" pitchFamily="34" charset="0"/>
              <a:buChar char="•"/>
            </a:pPr>
            <a:r>
              <a:rPr lang="en-US" sz="2000" dirty="0"/>
              <a:t>Flexibility</a:t>
            </a:r>
          </a:p>
        </p:txBody>
      </p:sp>
      <p:pic>
        <p:nvPicPr>
          <p:cNvPr id="2" name="Content Placeholder 4">
            <a:extLst>
              <a:ext uri="{FF2B5EF4-FFF2-40B4-BE49-F238E27FC236}">
                <a16:creationId xmlns:a16="http://schemas.microsoft.com/office/drawing/2014/main" id="{2E133230-1D92-0D51-6F42-9ECDBE45EB01}"/>
              </a:ext>
            </a:extLst>
          </p:cNvPr>
          <p:cNvPicPr>
            <a:picLocks noChangeAspect="1"/>
          </p:cNvPicPr>
          <p:nvPr/>
        </p:nvPicPr>
        <p:blipFill>
          <a:blip r:embed="rId3"/>
          <a:stretch>
            <a:fillRect/>
          </a:stretch>
        </p:blipFill>
        <p:spPr>
          <a:xfrm>
            <a:off x="2847764" y="1369226"/>
            <a:ext cx="6204111" cy="3013588"/>
          </a:xfrm>
          <a:prstGeom prst="rect">
            <a:avLst/>
          </a:prstGeom>
        </p:spPr>
      </p:pic>
      <p:sp>
        <p:nvSpPr>
          <p:cNvPr id="6" name="Google Shape;545;p57">
            <a:extLst>
              <a:ext uri="{FF2B5EF4-FFF2-40B4-BE49-F238E27FC236}">
                <a16:creationId xmlns:a16="http://schemas.microsoft.com/office/drawing/2014/main" id="{ECFE094E-DB0C-883B-6FBC-17B9B8CB996C}"/>
              </a:ext>
            </a:extLst>
          </p:cNvPr>
          <p:cNvSpPr/>
          <p:nvPr/>
        </p:nvSpPr>
        <p:spPr>
          <a:xfrm>
            <a:off x="0" y="325686"/>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800" dirty="0">
                <a:latin typeface="+mj-lt"/>
              </a:rPr>
              <a:t>	LSTM Model as Generator</a:t>
            </a:r>
            <a:endParaRPr sz="2800" dirty="0"/>
          </a:p>
        </p:txBody>
      </p:sp>
      <p:sp>
        <p:nvSpPr>
          <p:cNvPr id="7" name="TextBox 6">
            <a:extLst>
              <a:ext uri="{FF2B5EF4-FFF2-40B4-BE49-F238E27FC236}">
                <a16:creationId xmlns:a16="http://schemas.microsoft.com/office/drawing/2014/main" id="{70C53231-91A7-F3EB-A0F8-2ED320C71B4D}"/>
              </a:ext>
            </a:extLst>
          </p:cNvPr>
          <p:cNvSpPr txBox="1"/>
          <p:nvPr/>
        </p:nvSpPr>
        <p:spPr>
          <a:xfrm>
            <a:off x="8563555" y="4746929"/>
            <a:ext cx="383438" cy="307777"/>
          </a:xfrm>
          <a:prstGeom prst="rect">
            <a:avLst/>
          </a:prstGeom>
          <a:noFill/>
        </p:spPr>
        <p:txBody>
          <a:bodyPr wrap="none" rtlCol="0">
            <a:spAutoFit/>
          </a:bodyPr>
          <a:lstStyle/>
          <a:p>
            <a:r>
              <a:rPr lang="en-US" dirty="0"/>
              <a:t>16</a:t>
            </a:r>
          </a:p>
        </p:txBody>
      </p:sp>
    </p:spTree>
    <p:extLst>
      <p:ext uri="{BB962C8B-B14F-4D97-AF65-F5344CB8AC3E}">
        <p14:creationId xmlns:p14="http://schemas.microsoft.com/office/powerpoint/2010/main" val="1304496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1331AE60-7E24-763A-B8F9-55658A1FA311}"/>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586F89FD-85DE-3C36-8FB7-CB9AF7319765}"/>
              </a:ext>
            </a:extLst>
          </p:cNvPr>
          <p:cNvGrpSpPr/>
          <p:nvPr/>
        </p:nvGrpSpPr>
        <p:grpSpPr>
          <a:xfrm>
            <a:off x="0" y="89538"/>
            <a:ext cx="9144000" cy="2571600"/>
            <a:chOff x="-257099" y="0"/>
            <a:chExt cx="9144000" cy="2571600"/>
          </a:xfrm>
        </p:grpSpPr>
        <p:sp>
          <p:nvSpPr>
            <p:cNvPr id="545" name="Google Shape;545;p57">
              <a:extLst>
                <a:ext uri="{FF2B5EF4-FFF2-40B4-BE49-F238E27FC236}">
                  <a16:creationId xmlns:a16="http://schemas.microsoft.com/office/drawing/2014/main" id="{B2EABB4B-8B57-FF46-990A-51EA145A7045}"/>
                </a:ext>
              </a:extLst>
            </p:cNvPr>
            <p:cNvSpPr/>
            <p:nvPr/>
          </p:nvSpPr>
          <p:spPr>
            <a:xfrm>
              <a:off x="-257099" y="187638"/>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800" dirty="0"/>
                <a:t>	Discriminator</a:t>
              </a:r>
              <a:endParaRPr sz="2800" dirty="0"/>
            </a:p>
          </p:txBody>
        </p:sp>
        <p:cxnSp>
          <p:nvCxnSpPr>
            <p:cNvPr id="546" name="Google Shape;546;p57">
              <a:extLst>
                <a:ext uri="{FF2B5EF4-FFF2-40B4-BE49-F238E27FC236}">
                  <a16:creationId xmlns:a16="http://schemas.microsoft.com/office/drawing/2014/main" id="{5602D523-1444-C738-D5A9-F50369DB2D26}"/>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4" name="TextBox 3">
            <a:extLst>
              <a:ext uri="{FF2B5EF4-FFF2-40B4-BE49-F238E27FC236}">
                <a16:creationId xmlns:a16="http://schemas.microsoft.com/office/drawing/2014/main" id="{F0D288BB-E236-5248-A345-F998C1F0B45E}"/>
              </a:ext>
            </a:extLst>
          </p:cNvPr>
          <p:cNvSpPr txBox="1"/>
          <p:nvPr/>
        </p:nvSpPr>
        <p:spPr>
          <a:xfrm>
            <a:off x="540899" y="1334814"/>
            <a:ext cx="7784107" cy="3231654"/>
          </a:xfrm>
          <a:prstGeom prst="rect">
            <a:avLst/>
          </a:prstGeom>
          <a:noFill/>
        </p:spPr>
        <p:txBody>
          <a:bodyPr wrap="square" rtlCol="0">
            <a:spAutoFit/>
          </a:bodyPr>
          <a:lstStyle/>
          <a:p>
            <a:pPr marL="285750" indent="-285750">
              <a:buFont typeface="Arial" panose="020B0604020202020204" pitchFamily="34" charset="0"/>
              <a:buChar char="•"/>
            </a:pPr>
            <a:r>
              <a:rPr lang="en-US" sz="1800" b="0" i="0" u="none" strike="noStrike" dirty="0">
                <a:solidFill>
                  <a:srgbClr val="000000"/>
                </a:solidFill>
                <a:effectLst/>
                <a:latin typeface="+mn-lt"/>
              </a:rPr>
              <a:t>The </a:t>
            </a:r>
            <a:r>
              <a:rPr lang="en-US" sz="1800" i="0" u="none" strike="noStrike" dirty="0">
                <a:solidFill>
                  <a:srgbClr val="000000"/>
                </a:solidFill>
                <a:effectLst/>
                <a:latin typeface="+mn-lt"/>
              </a:rPr>
              <a:t>Discriminator</a:t>
            </a:r>
            <a:r>
              <a:rPr lang="en-US" sz="1800" b="0" i="0" u="none" strike="noStrike" dirty="0">
                <a:solidFill>
                  <a:srgbClr val="000000"/>
                </a:solidFill>
                <a:effectLst/>
                <a:latin typeface="+mn-lt"/>
              </a:rPr>
              <a:t> in the GAN is designed to distinguish between real and synthetic URLs.</a:t>
            </a:r>
          </a:p>
          <a:p>
            <a:pPr marL="285750" indent="-285750">
              <a:buFont typeface="Arial" panose="020B0604020202020204" pitchFamily="34" charset="0"/>
              <a:buChar char="•"/>
            </a:pPr>
            <a:endParaRPr lang="en-US" sz="1800" b="0" i="0" u="none" strike="noStrike" dirty="0">
              <a:solidFill>
                <a:srgbClr val="000000"/>
              </a:solidFill>
              <a:effectLst/>
              <a:latin typeface="+mn-lt"/>
            </a:endParaRPr>
          </a:p>
          <a:p>
            <a:pPr marL="285750" indent="-285750">
              <a:buFont typeface="Arial" panose="020B0604020202020204" pitchFamily="34" charset="0"/>
              <a:buChar char="•"/>
            </a:pPr>
            <a:r>
              <a:rPr lang="en-US" sz="1800" dirty="0">
                <a:latin typeface="+mn-lt"/>
              </a:rPr>
              <a:t>In this research we are using BERT model for Discriminator.</a:t>
            </a:r>
            <a:endParaRPr lang="en-US" sz="1800" b="0" i="0" u="none" strike="noStrike" dirty="0">
              <a:solidFill>
                <a:srgbClr val="000000"/>
              </a:solidFill>
              <a:effectLst/>
              <a:latin typeface="+mn-lt"/>
            </a:endParaRPr>
          </a:p>
          <a:p>
            <a:endParaRPr lang="en-US" sz="1800" b="0" i="0" u="none" strike="noStrike" dirty="0">
              <a:solidFill>
                <a:srgbClr val="000000"/>
              </a:solidFill>
              <a:effectLst/>
              <a:latin typeface="+mn-lt"/>
            </a:endParaRPr>
          </a:p>
          <a:p>
            <a:pPr marL="285750" indent="-285750">
              <a:buFont typeface="Arial" panose="020B0604020202020204" pitchFamily="34" charset="0"/>
              <a:buChar char="•"/>
            </a:pPr>
            <a:r>
              <a:rPr lang="en-US" sz="1800" b="0" i="0" u="none" strike="noStrike" dirty="0">
                <a:solidFill>
                  <a:srgbClr val="000000"/>
                </a:solidFill>
                <a:effectLst/>
                <a:latin typeface="+mn-lt"/>
              </a:rPr>
              <a:t>The Discriminator's performance is evaluated using a loss function, which quantifies how well it differentiates real and synthetic URLs.</a:t>
            </a:r>
          </a:p>
          <a:p>
            <a:endParaRPr lang="en-US" sz="1800" b="0" i="0" u="none" strike="noStrike" dirty="0">
              <a:solidFill>
                <a:srgbClr val="000000"/>
              </a:solidFill>
              <a:effectLst/>
              <a:latin typeface="+mn-lt"/>
            </a:endParaRPr>
          </a:p>
          <a:p>
            <a:pPr marL="285750" indent="-285750">
              <a:buFont typeface="Arial" panose="020B0604020202020204" pitchFamily="34" charset="0"/>
              <a:buChar char="•"/>
            </a:pPr>
            <a:r>
              <a:rPr lang="en-US" sz="1800" b="0" i="0" u="none" strike="noStrike" dirty="0">
                <a:solidFill>
                  <a:srgbClr val="000000"/>
                </a:solidFill>
                <a:effectLst/>
                <a:latin typeface="+mn-lt"/>
              </a:rPr>
              <a:t>The Generator and Discriminator adjusts its weights based on the feedback from the loss function to improve their performance.</a:t>
            </a:r>
          </a:p>
          <a:p>
            <a:pPr marL="342900" indent="-342900">
              <a:buFont typeface="Arial" panose="020B0604020202020204" pitchFamily="34" charset="0"/>
              <a:buChar char="•"/>
            </a:pPr>
            <a:endParaRPr lang="en-US" sz="2400" dirty="0">
              <a:latin typeface="+mn-lt"/>
            </a:endParaRPr>
          </a:p>
        </p:txBody>
      </p:sp>
      <p:sp>
        <p:nvSpPr>
          <p:cNvPr id="2" name="TextBox 1">
            <a:extLst>
              <a:ext uri="{FF2B5EF4-FFF2-40B4-BE49-F238E27FC236}">
                <a16:creationId xmlns:a16="http://schemas.microsoft.com/office/drawing/2014/main" id="{83CD29D6-D98B-D837-5BE9-03EF48A3FA0C}"/>
              </a:ext>
            </a:extLst>
          </p:cNvPr>
          <p:cNvSpPr txBox="1"/>
          <p:nvPr/>
        </p:nvSpPr>
        <p:spPr>
          <a:xfrm>
            <a:off x="8730532" y="4834393"/>
            <a:ext cx="383438" cy="307777"/>
          </a:xfrm>
          <a:prstGeom prst="rect">
            <a:avLst/>
          </a:prstGeom>
          <a:noFill/>
        </p:spPr>
        <p:txBody>
          <a:bodyPr wrap="none" rtlCol="0">
            <a:spAutoFit/>
          </a:bodyPr>
          <a:lstStyle/>
          <a:p>
            <a:r>
              <a:rPr lang="en-US" dirty="0"/>
              <a:t>15</a:t>
            </a:r>
          </a:p>
        </p:txBody>
      </p:sp>
    </p:spTree>
    <p:extLst>
      <p:ext uri="{BB962C8B-B14F-4D97-AF65-F5344CB8AC3E}">
        <p14:creationId xmlns:p14="http://schemas.microsoft.com/office/powerpoint/2010/main" val="593705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57">
          <a:extLst>
            <a:ext uri="{FF2B5EF4-FFF2-40B4-BE49-F238E27FC236}">
              <a16:creationId xmlns:a16="http://schemas.microsoft.com/office/drawing/2014/main" id="{EACF7AB1-9379-3DB6-A889-BB7F8E9049C4}"/>
            </a:ext>
          </a:extLst>
        </p:cNvPr>
        <p:cNvGrpSpPr/>
        <p:nvPr/>
      </p:nvGrpSpPr>
      <p:grpSpPr>
        <a:xfrm>
          <a:off x="0" y="0"/>
          <a:ext cx="0" cy="0"/>
          <a:chOff x="0" y="0"/>
          <a:chExt cx="0" cy="0"/>
        </a:xfrm>
      </p:grpSpPr>
      <p:pic>
        <p:nvPicPr>
          <p:cNvPr id="4" name="Picture 2" descr="Generative Adversarial Network (GAN)">
            <a:extLst>
              <a:ext uri="{FF2B5EF4-FFF2-40B4-BE49-F238E27FC236}">
                <a16:creationId xmlns:a16="http://schemas.microsoft.com/office/drawing/2014/main" id="{58F0C60E-70B9-1857-7BD7-E99C5AA288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003" y="1285450"/>
            <a:ext cx="8051212" cy="3458488"/>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545;p57">
            <a:extLst>
              <a:ext uri="{FF2B5EF4-FFF2-40B4-BE49-F238E27FC236}">
                <a16:creationId xmlns:a16="http://schemas.microsoft.com/office/drawing/2014/main" id="{8AF97860-94C2-E1A2-F810-EEEBCE9937DD}"/>
              </a:ext>
            </a:extLst>
          </p:cNvPr>
          <p:cNvSpPr/>
          <p:nvPr/>
        </p:nvSpPr>
        <p:spPr>
          <a:xfrm>
            <a:off x="0" y="304147"/>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800" dirty="0"/>
              <a:t>	</a:t>
            </a:r>
            <a:r>
              <a:rPr lang="en-US" sz="2800" dirty="0">
                <a:latin typeface="+mj-lt"/>
              </a:rPr>
              <a:t>Adversarial Learning</a:t>
            </a:r>
            <a:endParaRPr sz="2800" dirty="0"/>
          </a:p>
        </p:txBody>
      </p:sp>
      <p:sp>
        <p:nvSpPr>
          <p:cNvPr id="8" name="TextBox 7">
            <a:extLst>
              <a:ext uri="{FF2B5EF4-FFF2-40B4-BE49-F238E27FC236}">
                <a16:creationId xmlns:a16="http://schemas.microsoft.com/office/drawing/2014/main" id="{8028A74D-0A0C-94E3-E02C-BB0E5D30B763}"/>
              </a:ext>
            </a:extLst>
          </p:cNvPr>
          <p:cNvSpPr txBox="1"/>
          <p:nvPr/>
        </p:nvSpPr>
        <p:spPr>
          <a:xfrm>
            <a:off x="8760562" y="4764801"/>
            <a:ext cx="383438" cy="307777"/>
          </a:xfrm>
          <a:prstGeom prst="rect">
            <a:avLst/>
          </a:prstGeom>
          <a:noFill/>
        </p:spPr>
        <p:txBody>
          <a:bodyPr wrap="none" rtlCol="0">
            <a:spAutoFit/>
          </a:bodyPr>
          <a:lstStyle/>
          <a:p>
            <a:r>
              <a:rPr lang="en-US" dirty="0"/>
              <a:t>17</a:t>
            </a:r>
          </a:p>
        </p:txBody>
      </p:sp>
      <p:sp>
        <p:nvSpPr>
          <p:cNvPr id="2" name="Rounded Rectangle 1">
            <a:extLst>
              <a:ext uri="{FF2B5EF4-FFF2-40B4-BE49-F238E27FC236}">
                <a16:creationId xmlns:a16="http://schemas.microsoft.com/office/drawing/2014/main" id="{E211FC41-3CBB-8B31-5F53-C659B74EF09E}"/>
              </a:ext>
            </a:extLst>
          </p:cNvPr>
          <p:cNvSpPr/>
          <p:nvPr/>
        </p:nvSpPr>
        <p:spPr>
          <a:xfrm>
            <a:off x="2967318" y="1730188"/>
            <a:ext cx="1201270" cy="690282"/>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325ACE6-7B09-3FE4-B12F-DDF553EE9AB9}"/>
              </a:ext>
            </a:extLst>
          </p:cNvPr>
          <p:cNvSpPr txBox="1"/>
          <p:nvPr/>
        </p:nvSpPr>
        <p:spPr>
          <a:xfrm>
            <a:off x="3187408" y="1952218"/>
            <a:ext cx="761090" cy="246221"/>
          </a:xfrm>
          <a:prstGeom prst="rect">
            <a:avLst/>
          </a:prstGeom>
          <a:noFill/>
        </p:spPr>
        <p:txBody>
          <a:bodyPr wrap="square" rtlCol="0">
            <a:spAutoFit/>
          </a:bodyPr>
          <a:lstStyle/>
          <a:p>
            <a:r>
              <a:rPr lang="en-US" sz="1000" b="1" dirty="0">
                <a:latin typeface="Segoe UI" panose="020B0502040204020203" pitchFamily="34" charset="0"/>
                <a:cs typeface="Segoe UI" panose="020B0502040204020203" pitchFamily="34" charset="0"/>
              </a:rPr>
              <a:t>Real Data</a:t>
            </a:r>
          </a:p>
        </p:txBody>
      </p:sp>
    </p:spTree>
    <p:extLst>
      <p:ext uri="{BB962C8B-B14F-4D97-AF65-F5344CB8AC3E}">
        <p14:creationId xmlns:p14="http://schemas.microsoft.com/office/powerpoint/2010/main" val="1079133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B8C266F7-FD7E-2C6E-663B-18C866B91AE2}"/>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EBD1685A-0AF5-9D44-2946-B6A7708493CE}"/>
              </a:ext>
            </a:extLst>
          </p:cNvPr>
          <p:cNvGrpSpPr/>
          <p:nvPr/>
        </p:nvGrpSpPr>
        <p:grpSpPr>
          <a:xfrm>
            <a:off x="-1" y="363077"/>
            <a:ext cx="9144000" cy="2571600"/>
            <a:chOff x="-352514" y="0"/>
            <a:chExt cx="9144000" cy="2571600"/>
          </a:xfrm>
        </p:grpSpPr>
        <p:sp>
          <p:nvSpPr>
            <p:cNvPr id="545" name="Google Shape;545;p57">
              <a:extLst>
                <a:ext uri="{FF2B5EF4-FFF2-40B4-BE49-F238E27FC236}">
                  <a16:creationId xmlns:a16="http://schemas.microsoft.com/office/drawing/2014/main" id="{4DD5A03C-C41C-3C4D-EACF-49A7FD91C408}"/>
                </a:ext>
              </a:extLst>
            </p:cNvPr>
            <p:cNvSpPr/>
            <p:nvPr/>
          </p:nvSpPr>
          <p:spPr>
            <a:xfrm>
              <a:off x="-352514" y="187962"/>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800" dirty="0"/>
                <a:t>	Adversarial Process</a:t>
              </a:r>
              <a:endParaRPr sz="2800" dirty="0"/>
            </a:p>
          </p:txBody>
        </p:sp>
        <p:cxnSp>
          <p:nvCxnSpPr>
            <p:cNvPr id="546" name="Google Shape;546;p57">
              <a:extLst>
                <a:ext uri="{FF2B5EF4-FFF2-40B4-BE49-F238E27FC236}">
                  <a16:creationId xmlns:a16="http://schemas.microsoft.com/office/drawing/2014/main" id="{575E2CD4-56AD-E153-83B8-E55CF461C4A2}"/>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4" name="TextBox 3">
            <a:extLst>
              <a:ext uri="{FF2B5EF4-FFF2-40B4-BE49-F238E27FC236}">
                <a16:creationId xmlns:a16="http://schemas.microsoft.com/office/drawing/2014/main" id="{0B563623-C2D3-28C8-CAE9-C0641A72C178}"/>
              </a:ext>
            </a:extLst>
          </p:cNvPr>
          <p:cNvSpPr txBox="1"/>
          <p:nvPr/>
        </p:nvSpPr>
        <p:spPr>
          <a:xfrm>
            <a:off x="679946" y="1648877"/>
            <a:ext cx="7784107" cy="2893100"/>
          </a:xfrm>
          <a:prstGeom prst="rect">
            <a:avLst/>
          </a:prstGeom>
          <a:noFill/>
        </p:spPr>
        <p:txBody>
          <a:bodyPr wrap="square" rtlCol="0">
            <a:spAutoFit/>
          </a:bodyPr>
          <a:lstStyle/>
          <a:p>
            <a:pPr marL="342900" indent="-342900">
              <a:buFont typeface="Arial" panose="020B0604020202020204" pitchFamily="34" charset="0"/>
              <a:buChar char="•"/>
            </a:pPr>
            <a:r>
              <a:rPr lang="en-US" sz="2000" dirty="0"/>
              <a:t>The iterative feedback mechanism between the Generator and the Discriminator ensures that the Generator becomes better at creating realistic synthetic URLs while the Discriminator becomes better at distinguishing them from real URLs.</a:t>
            </a:r>
          </a:p>
          <a:p>
            <a:endParaRPr lang="en-US" sz="2000" dirty="0"/>
          </a:p>
          <a:p>
            <a:pPr marL="342900" indent="-342900">
              <a:buFont typeface="Arial" panose="020B0604020202020204" pitchFamily="34" charset="0"/>
              <a:buChar char="•"/>
            </a:pPr>
            <a:r>
              <a:rPr lang="en-US" sz="2000" dirty="0"/>
              <a:t>This adversarial process continues until the Generator produces synthetic URLs that are indistinguishable from real URLs, achieving an optimal balance between the two models.</a:t>
            </a:r>
          </a:p>
          <a:p>
            <a:endParaRPr lang="en-US" sz="2200" b="0" i="0" u="none" strike="noStrike" dirty="0">
              <a:effectLst/>
              <a:latin typeface="Gothic A1"/>
            </a:endParaRPr>
          </a:p>
        </p:txBody>
      </p:sp>
      <p:sp>
        <p:nvSpPr>
          <p:cNvPr id="2" name="TextBox 1">
            <a:extLst>
              <a:ext uri="{FF2B5EF4-FFF2-40B4-BE49-F238E27FC236}">
                <a16:creationId xmlns:a16="http://schemas.microsoft.com/office/drawing/2014/main" id="{A51DD2F5-7CCF-DF32-C563-2E59DB613D96}"/>
              </a:ext>
            </a:extLst>
          </p:cNvPr>
          <p:cNvSpPr txBox="1"/>
          <p:nvPr/>
        </p:nvSpPr>
        <p:spPr>
          <a:xfrm>
            <a:off x="8690776" y="4835723"/>
            <a:ext cx="383438" cy="307777"/>
          </a:xfrm>
          <a:prstGeom prst="rect">
            <a:avLst/>
          </a:prstGeom>
          <a:noFill/>
        </p:spPr>
        <p:txBody>
          <a:bodyPr wrap="none" rtlCol="0">
            <a:spAutoFit/>
          </a:bodyPr>
          <a:lstStyle/>
          <a:p>
            <a:r>
              <a:rPr lang="en-US" dirty="0"/>
              <a:t>18</a:t>
            </a:r>
          </a:p>
        </p:txBody>
      </p:sp>
    </p:spTree>
    <p:extLst>
      <p:ext uri="{BB962C8B-B14F-4D97-AF65-F5344CB8AC3E}">
        <p14:creationId xmlns:p14="http://schemas.microsoft.com/office/powerpoint/2010/main" val="23593423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57">
          <a:extLst>
            <a:ext uri="{FF2B5EF4-FFF2-40B4-BE49-F238E27FC236}">
              <a16:creationId xmlns:a16="http://schemas.microsoft.com/office/drawing/2014/main" id="{DE530D4E-3F42-8B26-38D8-C441A46AA7F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53764DB-E7F4-39A5-A434-9B63262656C6}"/>
              </a:ext>
            </a:extLst>
          </p:cNvPr>
          <p:cNvSpPr>
            <a:spLocks noGrp="1"/>
          </p:cNvSpPr>
          <p:nvPr>
            <p:ph type="title"/>
          </p:nvPr>
        </p:nvSpPr>
        <p:spPr/>
        <p:txBody>
          <a:bodyPr/>
          <a:lstStyle/>
          <a:p>
            <a:pPr algn="l"/>
            <a:r>
              <a:rPr lang="en-US" sz="3200" dirty="0">
                <a:latin typeface="+mn-lt"/>
              </a:rPr>
              <a:t>D-loss and G-loss Graphs</a:t>
            </a:r>
            <a:endParaRPr lang="en-US" dirty="0">
              <a:latin typeface="+mn-lt"/>
            </a:endParaRPr>
          </a:p>
        </p:txBody>
      </p:sp>
      <p:pic>
        <p:nvPicPr>
          <p:cNvPr id="2" name="Content Placeholder 7">
            <a:extLst>
              <a:ext uri="{FF2B5EF4-FFF2-40B4-BE49-F238E27FC236}">
                <a16:creationId xmlns:a16="http://schemas.microsoft.com/office/drawing/2014/main" id="{57F1DF17-CC88-6873-2AE4-03A6C2ADDB4E}"/>
              </a:ext>
            </a:extLst>
          </p:cNvPr>
          <p:cNvPicPr>
            <a:picLocks noChangeAspect="1"/>
          </p:cNvPicPr>
          <p:nvPr/>
        </p:nvPicPr>
        <p:blipFill>
          <a:blip r:embed="rId3"/>
          <a:stretch>
            <a:fillRect/>
          </a:stretch>
        </p:blipFill>
        <p:spPr>
          <a:xfrm>
            <a:off x="1027722" y="1176441"/>
            <a:ext cx="7088555" cy="3833606"/>
          </a:xfrm>
          <a:prstGeom prst="rect">
            <a:avLst/>
          </a:prstGeom>
        </p:spPr>
      </p:pic>
      <p:sp>
        <p:nvSpPr>
          <p:cNvPr id="5" name="TextBox 4">
            <a:extLst>
              <a:ext uri="{FF2B5EF4-FFF2-40B4-BE49-F238E27FC236}">
                <a16:creationId xmlns:a16="http://schemas.microsoft.com/office/drawing/2014/main" id="{0CF3FF69-ED31-B4A9-4A11-FAAE408C8C23}"/>
              </a:ext>
            </a:extLst>
          </p:cNvPr>
          <p:cNvSpPr txBox="1"/>
          <p:nvPr/>
        </p:nvSpPr>
        <p:spPr>
          <a:xfrm>
            <a:off x="8690777" y="4702270"/>
            <a:ext cx="383438" cy="307777"/>
          </a:xfrm>
          <a:prstGeom prst="rect">
            <a:avLst/>
          </a:prstGeom>
          <a:noFill/>
        </p:spPr>
        <p:txBody>
          <a:bodyPr wrap="none" rtlCol="0">
            <a:spAutoFit/>
          </a:bodyPr>
          <a:lstStyle/>
          <a:p>
            <a:r>
              <a:rPr lang="en-US" dirty="0"/>
              <a:t>19</a:t>
            </a:r>
          </a:p>
        </p:txBody>
      </p:sp>
    </p:spTree>
    <p:extLst>
      <p:ext uri="{BB962C8B-B14F-4D97-AF65-F5344CB8AC3E}">
        <p14:creationId xmlns:p14="http://schemas.microsoft.com/office/powerpoint/2010/main" val="2014090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3"/>
          <p:cNvSpPr/>
          <p:nvPr/>
        </p:nvSpPr>
        <p:spPr>
          <a:xfrm>
            <a:off x="5031850" y="1117600"/>
            <a:ext cx="852900" cy="4025891"/>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mn-lt"/>
            </a:endParaRPr>
          </a:p>
        </p:txBody>
      </p:sp>
      <p:grpSp>
        <p:nvGrpSpPr>
          <p:cNvPr id="306" name="Google Shape;306;p43"/>
          <p:cNvGrpSpPr/>
          <p:nvPr/>
        </p:nvGrpSpPr>
        <p:grpSpPr>
          <a:xfrm>
            <a:off x="187071" y="1185531"/>
            <a:ext cx="4108200" cy="3966982"/>
            <a:chOff x="0" y="1313709"/>
            <a:chExt cx="4108200" cy="3966982"/>
          </a:xfrm>
        </p:grpSpPr>
        <p:sp>
          <p:nvSpPr>
            <p:cNvPr id="307" name="Google Shape;307;p43"/>
            <p:cNvSpPr/>
            <p:nvPr/>
          </p:nvSpPr>
          <p:spPr>
            <a:xfrm>
              <a:off x="918610" y="1313709"/>
              <a:ext cx="852900" cy="396698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308" name="Google Shape;308;p43"/>
            <p:cNvCxnSpPr/>
            <p:nvPr/>
          </p:nvCxnSpPr>
          <p:spPr>
            <a:xfrm>
              <a:off x="0" y="4797575"/>
              <a:ext cx="4108200" cy="0"/>
            </a:xfrm>
            <a:prstGeom prst="straightConnector1">
              <a:avLst/>
            </a:prstGeom>
            <a:noFill/>
            <a:ln w="9525" cap="flat" cmpd="sng">
              <a:solidFill>
                <a:schemeClr val="dk1"/>
              </a:solidFill>
              <a:prstDash val="solid"/>
              <a:round/>
              <a:headEnd type="none" w="med" len="med"/>
              <a:tailEnd type="none" w="med" len="med"/>
            </a:ln>
          </p:spPr>
        </p:cxnSp>
      </p:grpSp>
      <p:sp>
        <p:nvSpPr>
          <p:cNvPr id="309" name="Google Shape;309;p43"/>
          <p:cNvSpPr txBox="1">
            <a:spLocks noGrp="1"/>
          </p:cNvSpPr>
          <p:nvPr>
            <p:ph type="title"/>
          </p:nvPr>
        </p:nvSpPr>
        <p:spPr>
          <a:xfrm>
            <a:off x="635071" y="279143"/>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dirty="0">
                <a:latin typeface="+mn-lt"/>
              </a:rPr>
              <a:t>Table of contents</a:t>
            </a:r>
            <a:endParaRPr sz="3100" dirty="0">
              <a:latin typeface="+mn-lt"/>
            </a:endParaRPr>
          </a:p>
        </p:txBody>
      </p:sp>
      <p:sp>
        <p:nvSpPr>
          <p:cNvPr id="311" name="Google Shape;311;p43"/>
          <p:cNvSpPr txBox="1">
            <a:spLocks noGrp="1"/>
          </p:cNvSpPr>
          <p:nvPr>
            <p:ph type="subTitle" idx="2"/>
          </p:nvPr>
        </p:nvSpPr>
        <p:spPr>
          <a:xfrm>
            <a:off x="1935135" y="1271298"/>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n-lt"/>
              </a:rPr>
              <a:t>Introduction</a:t>
            </a:r>
            <a:endParaRPr dirty="0">
              <a:latin typeface="+mn-lt"/>
            </a:endParaRPr>
          </a:p>
        </p:txBody>
      </p:sp>
      <p:sp>
        <p:nvSpPr>
          <p:cNvPr id="312" name="Google Shape;312;p43"/>
          <p:cNvSpPr txBox="1">
            <a:spLocks noGrp="1"/>
          </p:cNvSpPr>
          <p:nvPr>
            <p:ph type="title" idx="3"/>
          </p:nvPr>
        </p:nvSpPr>
        <p:spPr>
          <a:xfrm>
            <a:off x="1024210" y="1194698"/>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mn-lt"/>
              </a:rPr>
              <a:t>1</a:t>
            </a:r>
            <a:endParaRPr dirty="0">
              <a:latin typeface="+mn-lt"/>
            </a:endParaRPr>
          </a:p>
        </p:txBody>
      </p:sp>
      <p:sp>
        <p:nvSpPr>
          <p:cNvPr id="314" name="Google Shape;314;p43"/>
          <p:cNvSpPr txBox="1">
            <a:spLocks noGrp="1"/>
          </p:cNvSpPr>
          <p:nvPr>
            <p:ph type="subTitle" idx="5"/>
          </p:nvPr>
        </p:nvSpPr>
        <p:spPr>
          <a:xfrm>
            <a:off x="1955405" y="3425591"/>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mn-lt"/>
              </a:rPr>
              <a:t>Data Set</a:t>
            </a:r>
            <a:endParaRPr dirty="0">
              <a:latin typeface="+mn-lt"/>
            </a:endParaRPr>
          </a:p>
        </p:txBody>
      </p:sp>
      <p:sp>
        <p:nvSpPr>
          <p:cNvPr id="315" name="Google Shape;315;p43"/>
          <p:cNvSpPr txBox="1">
            <a:spLocks noGrp="1"/>
          </p:cNvSpPr>
          <p:nvPr>
            <p:ph type="title" idx="6"/>
          </p:nvPr>
        </p:nvSpPr>
        <p:spPr>
          <a:xfrm>
            <a:off x="1070535" y="3497723"/>
            <a:ext cx="876300" cy="89448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n-lt"/>
              </a:rPr>
              <a:t>3</a:t>
            </a:r>
            <a:endParaRPr dirty="0">
              <a:latin typeface="+mn-lt"/>
            </a:endParaRPr>
          </a:p>
        </p:txBody>
      </p:sp>
      <p:sp>
        <p:nvSpPr>
          <p:cNvPr id="317" name="Google Shape;317;p43"/>
          <p:cNvSpPr txBox="1">
            <a:spLocks noGrp="1"/>
          </p:cNvSpPr>
          <p:nvPr>
            <p:ph type="subTitle" idx="8"/>
          </p:nvPr>
        </p:nvSpPr>
        <p:spPr>
          <a:xfrm>
            <a:off x="5947616" y="2452109"/>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mn-lt"/>
              </a:rPr>
              <a:t>Results and Analysis</a:t>
            </a:r>
            <a:endParaRPr dirty="0">
              <a:latin typeface="+mn-lt"/>
            </a:endParaRPr>
          </a:p>
        </p:txBody>
      </p:sp>
      <p:sp>
        <p:nvSpPr>
          <p:cNvPr id="318" name="Google Shape;318;p43"/>
          <p:cNvSpPr txBox="1">
            <a:spLocks noGrp="1"/>
          </p:cNvSpPr>
          <p:nvPr>
            <p:ph type="title" idx="9"/>
          </p:nvPr>
        </p:nvSpPr>
        <p:spPr>
          <a:xfrm>
            <a:off x="4999880" y="1154897"/>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n-lt"/>
              </a:rPr>
              <a:t>4</a:t>
            </a:r>
            <a:endParaRPr dirty="0">
              <a:latin typeface="+mn-lt"/>
            </a:endParaRPr>
          </a:p>
        </p:txBody>
      </p:sp>
      <p:sp>
        <p:nvSpPr>
          <p:cNvPr id="320" name="Google Shape;320;p43"/>
          <p:cNvSpPr txBox="1">
            <a:spLocks noGrp="1"/>
          </p:cNvSpPr>
          <p:nvPr>
            <p:ph type="subTitle" idx="14"/>
          </p:nvPr>
        </p:nvSpPr>
        <p:spPr>
          <a:xfrm>
            <a:off x="6002160" y="3478510"/>
            <a:ext cx="2288700" cy="69726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n-lt"/>
              </a:rPr>
              <a:t>Conclusion</a:t>
            </a:r>
            <a:endParaRPr dirty="0">
              <a:latin typeface="+mn-lt"/>
            </a:endParaRPr>
          </a:p>
        </p:txBody>
      </p:sp>
      <p:sp>
        <p:nvSpPr>
          <p:cNvPr id="321" name="Google Shape;321;p43"/>
          <p:cNvSpPr txBox="1">
            <a:spLocks noGrp="1"/>
          </p:cNvSpPr>
          <p:nvPr>
            <p:ph type="title" idx="15"/>
          </p:nvPr>
        </p:nvSpPr>
        <p:spPr>
          <a:xfrm>
            <a:off x="5040420" y="3368517"/>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n-lt"/>
              </a:rPr>
              <a:t>6</a:t>
            </a:r>
            <a:endParaRPr dirty="0">
              <a:latin typeface="+mn-lt"/>
            </a:endParaRPr>
          </a:p>
        </p:txBody>
      </p:sp>
      <p:sp>
        <p:nvSpPr>
          <p:cNvPr id="9" name="TextBox 8">
            <a:extLst>
              <a:ext uri="{FF2B5EF4-FFF2-40B4-BE49-F238E27FC236}">
                <a16:creationId xmlns:a16="http://schemas.microsoft.com/office/drawing/2014/main" id="{B8B8E2E9-F663-9D29-1ED8-DCA8B834C334}"/>
              </a:ext>
            </a:extLst>
          </p:cNvPr>
          <p:cNvSpPr txBox="1"/>
          <p:nvPr/>
        </p:nvSpPr>
        <p:spPr>
          <a:xfrm>
            <a:off x="1279807" y="2545770"/>
            <a:ext cx="663898" cy="584775"/>
          </a:xfrm>
          <a:prstGeom prst="rect">
            <a:avLst/>
          </a:prstGeom>
          <a:noFill/>
        </p:spPr>
        <p:txBody>
          <a:bodyPr wrap="square">
            <a:spAutoFit/>
          </a:bodyPr>
          <a:lstStyle/>
          <a:p>
            <a:r>
              <a:rPr lang="en" sz="3200" dirty="0">
                <a:latin typeface="+mn-lt"/>
              </a:rPr>
              <a:t>2</a:t>
            </a:r>
            <a:endParaRPr lang="en-US" sz="3400" dirty="0">
              <a:latin typeface="+mn-lt"/>
            </a:endParaRPr>
          </a:p>
        </p:txBody>
      </p:sp>
      <p:sp>
        <p:nvSpPr>
          <p:cNvPr id="10" name="Google Shape;321;p43">
            <a:extLst>
              <a:ext uri="{FF2B5EF4-FFF2-40B4-BE49-F238E27FC236}">
                <a16:creationId xmlns:a16="http://schemas.microsoft.com/office/drawing/2014/main" id="{DB3D96CC-A5CA-0D77-E2E9-79856B61B417}"/>
              </a:ext>
            </a:extLst>
          </p:cNvPr>
          <p:cNvSpPr txBox="1">
            <a:spLocks/>
          </p:cNvSpPr>
          <p:nvPr/>
        </p:nvSpPr>
        <p:spPr>
          <a:xfrm>
            <a:off x="4968984" y="2261707"/>
            <a:ext cx="876300" cy="1152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600"/>
              <a:buFont typeface="Golos Text"/>
              <a:buNone/>
              <a:defRPr sz="3400" b="0" i="0" u="none" strike="noStrike" cap="none">
                <a:solidFill>
                  <a:schemeClr val="dk1"/>
                </a:solidFill>
                <a:latin typeface="Golos Text"/>
                <a:ea typeface="Golos Text"/>
                <a:cs typeface="Golos Text"/>
                <a:sym typeface="Golos Text"/>
              </a:defRPr>
            </a:lvl1pPr>
            <a:lvl2pPr marR="0" lvl="1" algn="ctr" rtl="0">
              <a:lnSpc>
                <a:spcPct val="100000"/>
              </a:lnSpc>
              <a:spcBef>
                <a:spcPts val="0"/>
              </a:spcBef>
              <a:spcAft>
                <a:spcPts val="0"/>
              </a:spcAft>
              <a:buClr>
                <a:schemeClr val="dk1"/>
              </a:buClr>
              <a:buSzPts val="4600"/>
              <a:buFont typeface="Golos Text"/>
              <a:buNone/>
              <a:defRPr sz="4600" b="0" i="0" u="none" strike="noStrike" cap="none">
                <a:solidFill>
                  <a:schemeClr val="dk1"/>
                </a:solidFill>
                <a:latin typeface="Golos Text"/>
                <a:ea typeface="Golos Text"/>
                <a:cs typeface="Golos Text"/>
                <a:sym typeface="Golos Text"/>
              </a:defRPr>
            </a:lvl2pPr>
            <a:lvl3pPr marR="0" lvl="2" algn="ctr" rtl="0">
              <a:lnSpc>
                <a:spcPct val="100000"/>
              </a:lnSpc>
              <a:spcBef>
                <a:spcPts val="0"/>
              </a:spcBef>
              <a:spcAft>
                <a:spcPts val="0"/>
              </a:spcAft>
              <a:buClr>
                <a:schemeClr val="dk1"/>
              </a:buClr>
              <a:buSzPts val="4600"/>
              <a:buFont typeface="Golos Text"/>
              <a:buNone/>
              <a:defRPr sz="4600" b="0" i="0" u="none" strike="noStrike" cap="none">
                <a:solidFill>
                  <a:schemeClr val="dk1"/>
                </a:solidFill>
                <a:latin typeface="Golos Text"/>
                <a:ea typeface="Golos Text"/>
                <a:cs typeface="Golos Text"/>
                <a:sym typeface="Golos Text"/>
              </a:defRPr>
            </a:lvl3pPr>
            <a:lvl4pPr marR="0" lvl="3" algn="ctr" rtl="0">
              <a:lnSpc>
                <a:spcPct val="100000"/>
              </a:lnSpc>
              <a:spcBef>
                <a:spcPts val="0"/>
              </a:spcBef>
              <a:spcAft>
                <a:spcPts val="0"/>
              </a:spcAft>
              <a:buClr>
                <a:schemeClr val="dk1"/>
              </a:buClr>
              <a:buSzPts val="4600"/>
              <a:buFont typeface="Golos Text"/>
              <a:buNone/>
              <a:defRPr sz="4600" b="0" i="0" u="none" strike="noStrike" cap="none">
                <a:solidFill>
                  <a:schemeClr val="dk1"/>
                </a:solidFill>
                <a:latin typeface="Golos Text"/>
                <a:ea typeface="Golos Text"/>
                <a:cs typeface="Golos Text"/>
                <a:sym typeface="Golos Text"/>
              </a:defRPr>
            </a:lvl4pPr>
            <a:lvl5pPr marR="0" lvl="4" algn="ctr" rtl="0">
              <a:lnSpc>
                <a:spcPct val="100000"/>
              </a:lnSpc>
              <a:spcBef>
                <a:spcPts val="0"/>
              </a:spcBef>
              <a:spcAft>
                <a:spcPts val="0"/>
              </a:spcAft>
              <a:buClr>
                <a:schemeClr val="dk1"/>
              </a:buClr>
              <a:buSzPts val="4600"/>
              <a:buFont typeface="Golos Text"/>
              <a:buNone/>
              <a:defRPr sz="4600" b="0" i="0" u="none" strike="noStrike" cap="none">
                <a:solidFill>
                  <a:schemeClr val="dk1"/>
                </a:solidFill>
                <a:latin typeface="Golos Text"/>
                <a:ea typeface="Golos Text"/>
                <a:cs typeface="Golos Text"/>
                <a:sym typeface="Golos Text"/>
              </a:defRPr>
            </a:lvl5pPr>
            <a:lvl6pPr marR="0" lvl="5" algn="ctr" rtl="0">
              <a:lnSpc>
                <a:spcPct val="100000"/>
              </a:lnSpc>
              <a:spcBef>
                <a:spcPts val="0"/>
              </a:spcBef>
              <a:spcAft>
                <a:spcPts val="0"/>
              </a:spcAft>
              <a:buClr>
                <a:schemeClr val="dk1"/>
              </a:buClr>
              <a:buSzPts val="4600"/>
              <a:buFont typeface="Golos Text"/>
              <a:buNone/>
              <a:defRPr sz="4600" b="0" i="0" u="none" strike="noStrike" cap="none">
                <a:solidFill>
                  <a:schemeClr val="dk1"/>
                </a:solidFill>
                <a:latin typeface="Golos Text"/>
                <a:ea typeface="Golos Text"/>
                <a:cs typeface="Golos Text"/>
                <a:sym typeface="Golos Text"/>
              </a:defRPr>
            </a:lvl6pPr>
            <a:lvl7pPr marR="0" lvl="6" algn="ctr" rtl="0">
              <a:lnSpc>
                <a:spcPct val="100000"/>
              </a:lnSpc>
              <a:spcBef>
                <a:spcPts val="0"/>
              </a:spcBef>
              <a:spcAft>
                <a:spcPts val="0"/>
              </a:spcAft>
              <a:buClr>
                <a:schemeClr val="dk1"/>
              </a:buClr>
              <a:buSzPts val="4600"/>
              <a:buFont typeface="Golos Text"/>
              <a:buNone/>
              <a:defRPr sz="4600" b="0" i="0" u="none" strike="noStrike" cap="none">
                <a:solidFill>
                  <a:schemeClr val="dk1"/>
                </a:solidFill>
                <a:latin typeface="Golos Text"/>
                <a:ea typeface="Golos Text"/>
                <a:cs typeface="Golos Text"/>
                <a:sym typeface="Golos Text"/>
              </a:defRPr>
            </a:lvl7pPr>
            <a:lvl8pPr marR="0" lvl="7" algn="ctr" rtl="0">
              <a:lnSpc>
                <a:spcPct val="100000"/>
              </a:lnSpc>
              <a:spcBef>
                <a:spcPts val="0"/>
              </a:spcBef>
              <a:spcAft>
                <a:spcPts val="0"/>
              </a:spcAft>
              <a:buClr>
                <a:schemeClr val="dk1"/>
              </a:buClr>
              <a:buSzPts val="4600"/>
              <a:buFont typeface="Golos Text"/>
              <a:buNone/>
              <a:defRPr sz="4600" b="0" i="0" u="none" strike="noStrike" cap="none">
                <a:solidFill>
                  <a:schemeClr val="dk1"/>
                </a:solidFill>
                <a:latin typeface="Golos Text"/>
                <a:ea typeface="Golos Text"/>
                <a:cs typeface="Golos Text"/>
                <a:sym typeface="Golos Text"/>
              </a:defRPr>
            </a:lvl8pPr>
            <a:lvl9pPr marR="0" lvl="8" algn="ctr" rtl="0">
              <a:lnSpc>
                <a:spcPct val="100000"/>
              </a:lnSpc>
              <a:spcBef>
                <a:spcPts val="0"/>
              </a:spcBef>
              <a:spcAft>
                <a:spcPts val="0"/>
              </a:spcAft>
              <a:buClr>
                <a:schemeClr val="dk1"/>
              </a:buClr>
              <a:buSzPts val="4600"/>
              <a:buFont typeface="Golos Text"/>
              <a:buNone/>
              <a:defRPr sz="4600" b="0" i="0" u="none" strike="noStrike" cap="none">
                <a:solidFill>
                  <a:schemeClr val="dk1"/>
                </a:solidFill>
                <a:latin typeface="Golos Text"/>
                <a:ea typeface="Golos Text"/>
                <a:cs typeface="Golos Text"/>
                <a:sym typeface="Golos Text"/>
              </a:defRPr>
            </a:lvl9pPr>
          </a:lstStyle>
          <a:p>
            <a:r>
              <a:rPr lang="en" dirty="0">
                <a:latin typeface="+mn-lt"/>
              </a:rPr>
              <a:t>5</a:t>
            </a:r>
          </a:p>
        </p:txBody>
      </p:sp>
      <p:sp>
        <p:nvSpPr>
          <p:cNvPr id="11" name="TextBox 10">
            <a:extLst>
              <a:ext uri="{FF2B5EF4-FFF2-40B4-BE49-F238E27FC236}">
                <a16:creationId xmlns:a16="http://schemas.microsoft.com/office/drawing/2014/main" id="{F8209E56-9056-5D15-3DD5-CED90883FB35}"/>
              </a:ext>
            </a:extLst>
          </p:cNvPr>
          <p:cNvSpPr txBox="1"/>
          <p:nvPr/>
        </p:nvSpPr>
        <p:spPr>
          <a:xfrm>
            <a:off x="1935135" y="2638216"/>
            <a:ext cx="2382383" cy="430887"/>
          </a:xfrm>
          <a:prstGeom prst="rect">
            <a:avLst/>
          </a:prstGeom>
          <a:noFill/>
        </p:spPr>
        <p:txBody>
          <a:bodyPr wrap="none" rtlCol="0">
            <a:spAutoFit/>
          </a:bodyPr>
          <a:lstStyle/>
          <a:p>
            <a:r>
              <a:rPr lang="en-US" sz="2200" dirty="0">
                <a:latin typeface="+mn-lt"/>
              </a:rPr>
              <a:t>Literature Review</a:t>
            </a:r>
          </a:p>
        </p:txBody>
      </p:sp>
      <p:sp>
        <p:nvSpPr>
          <p:cNvPr id="13" name="Google Shape;317;p43">
            <a:extLst>
              <a:ext uri="{FF2B5EF4-FFF2-40B4-BE49-F238E27FC236}">
                <a16:creationId xmlns:a16="http://schemas.microsoft.com/office/drawing/2014/main" id="{747C367D-2AB3-391B-E83F-10568129D438}"/>
              </a:ext>
            </a:extLst>
          </p:cNvPr>
          <p:cNvSpPr txBox="1">
            <a:spLocks/>
          </p:cNvSpPr>
          <p:nvPr/>
        </p:nvSpPr>
        <p:spPr>
          <a:xfrm>
            <a:off x="5907076" y="1231275"/>
            <a:ext cx="2288700" cy="803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Golos Text SemiBold"/>
              <a:buNone/>
              <a:defRPr sz="22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2400"/>
              <a:buFont typeface="Golos Text SemiBold"/>
              <a:buNone/>
              <a:defRPr sz="2400" b="0" i="0" u="none" strike="noStrike" cap="none">
                <a:solidFill>
                  <a:schemeClr val="dk1"/>
                </a:solidFill>
                <a:latin typeface="Golos Text SemiBold"/>
                <a:ea typeface="Golos Text SemiBold"/>
                <a:cs typeface="Golos Text SemiBold"/>
                <a:sym typeface="Golos Text SemiBold"/>
              </a:defRPr>
            </a:lvl2pPr>
            <a:lvl3pPr marL="1371600" marR="0" lvl="2" indent="-317500" algn="l" rtl="0">
              <a:lnSpc>
                <a:spcPct val="115000"/>
              </a:lnSpc>
              <a:spcBef>
                <a:spcPts val="0"/>
              </a:spcBef>
              <a:spcAft>
                <a:spcPts val="0"/>
              </a:spcAft>
              <a:buClr>
                <a:schemeClr val="dk1"/>
              </a:buClr>
              <a:buSzPts val="2400"/>
              <a:buFont typeface="Golos Text SemiBold"/>
              <a:buNone/>
              <a:defRPr sz="2400" b="0" i="0" u="none" strike="noStrike" cap="none">
                <a:solidFill>
                  <a:schemeClr val="dk1"/>
                </a:solidFill>
                <a:latin typeface="Golos Text SemiBold"/>
                <a:ea typeface="Golos Text SemiBold"/>
                <a:cs typeface="Golos Text SemiBold"/>
                <a:sym typeface="Golos Text SemiBold"/>
              </a:defRPr>
            </a:lvl3pPr>
            <a:lvl4pPr marL="1828800" marR="0" lvl="3" indent="-317500" algn="l" rtl="0">
              <a:lnSpc>
                <a:spcPct val="115000"/>
              </a:lnSpc>
              <a:spcBef>
                <a:spcPts val="0"/>
              </a:spcBef>
              <a:spcAft>
                <a:spcPts val="0"/>
              </a:spcAft>
              <a:buClr>
                <a:schemeClr val="dk1"/>
              </a:buClr>
              <a:buSzPts val="2400"/>
              <a:buFont typeface="Golos Text SemiBold"/>
              <a:buNone/>
              <a:defRPr sz="2400" b="0" i="0" u="none" strike="noStrike" cap="none">
                <a:solidFill>
                  <a:schemeClr val="dk1"/>
                </a:solidFill>
                <a:latin typeface="Golos Text SemiBold"/>
                <a:ea typeface="Golos Text SemiBold"/>
                <a:cs typeface="Golos Text SemiBold"/>
                <a:sym typeface="Golos Text SemiBold"/>
              </a:defRPr>
            </a:lvl4pPr>
            <a:lvl5pPr marL="2286000" marR="0" lvl="4" indent="-317500" algn="l" rtl="0">
              <a:lnSpc>
                <a:spcPct val="115000"/>
              </a:lnSpc>
              <a:spcBef>
                <a:spcPts val="0"/>
              </a:spcBef>
              <a:spcAft>
                <a:spcPts val="0"/>
              </a:spcAft>
              <a:buClr>
                <a:schemeClr val="dk1"/>
              </a:buClr>
              <a:buSzPts val="2400"/>
              <a:buFont typeface="Golos Text SemiBold"/>
              <a:buNone/>
              <a:defRPr sz="2400" b="0" i="0" u="none" strike="noStrike" cap="none">
                <a:solidFill>
                  <a:schemeClr val="dk1"/>
                </a:solidFill>
                <a:latin typeface="Golos Text SemiBold"/>
                <a:ea typeface="Golos Text SemiBold"/>
                <a:cs typeface="Golos Text SemiBold"/>
                <a:sym typeface="Golos Text SemiBold"/>
              </a:defRPr>
            </a:lvl5pPr>
            <a:lvl6pPr marL="2743200" marR="0" lvl="5" indent="-317500" algn="l" rtl="0">
              <a:lnSpc>
                <a:spcPct val="115000"/>
              </a:lnSpc>
              <a:spcBef>
                <a:spcPts val="0"/>
              </a:spcBef>
              <a:spcAft>
                <a:spcPts val="0"/>
              </a:spcAft>
              <a:buClr>
                <a:schemeClr val="dk1"/>
              </a:buClr>
              <a:buSzPts val="2400"/>
              <a:buFont typeface="Golos Text SemiBold"/>
              <a:buNone/>
              <a:defRPr sz="2400" b="0" i="0" u="none" strike="noStrike" cap="none">
                <a:solidFill>
                  <a:schemeClr val="dk1"/>
                </a:solidFill>
                <a:latin typeface="Golos Text SemiBold"/>
                <a:ea typeface="Golos Text SemiBold"/>
                <a:cs typeface="Golos Text SemiBold"/>
                <a:sym typeface="Golos Text SemiBold"/>
              </a:defRPr>
            </a:lvl6pPr>
            <a:lvl7pPr marL="3200400" marR="0" lvl="6" indent="-317500" algn="l" rtl="0">
              <a:lnSpc>
                <a:spcPct val="115000"/>
              </a:lnSpc>
              <a:spcBef>
                <a:spcPts val="0"/>
              </a:spcBef>
              <a:spcAft>
                <a:spcPts val="0"/>
              </a:spcAft>
              <a:buClr>
                <a:schemeClr val="dk1"/>
              </a:buClr>
              <a:buSzPts val="2400"/>
              <a:buFont typeface="Golos Text SemiBold"/>
              <a:buNone/>
              <a:defRPr sz="2400" b="0" i="0" u="none" strike="noStrike" cap="none">
                <a:solidFill>
                  <a:schemeClr val="dk1"/>
                </a:solidFill>
                <a:latin typeface="Golos Text SemiBold"/>
                <a:ea typeface="Golos Text SemiBold"/>
                <a:cs typeface="Golos Text SemiBold"/>
                <a:sym typeface="Golos Text SemiBold"/>
              </a:defRPr>
            </a:lvl7pPr>
            <a:lvl8pPr marL="3657600" marR="0" lvl="7" indent="-317500" algn="l" rtl="0">
              <a:lnSpc>
                <a:spcPct val="115000"/>
              </a:lnSpc>
              <a:spcBef>
                <a:spcPts val="0"/>
              </a:spcBef>
              <a:spcAft>
                <a:spcPts val="0"/>
              </a:spcAft>
              <a:buClr>
                <a:schemeClr val="dk1"/>
              </a:buClr>
              <a:buSzPts val="2400"/>
              <a:buFont typeface="Golos Text SemiBold"/>
              <a:buNone/>
              <a:defRPr sz="2400" b="0" i="0" u="none" strike="noStrike" cap="none">
                <a:solidFill>
                  <a:schemeClr val="dk1"/>
                </a:solidFill>
                <a:latin typeface="Golos Text SemiBold"/>
                <a:ea typeface="Golos Text SemiBold"/>
                <a:cs typeface="Golos Text SemiBold"/>
                <a:sym typeface="Golos Text SemiBold"/>
              </a:defRPr>
            </a:lvl8pPr>
            <a:lvl9pPr marL="4114800" marR="0" lvl="8" indent="-317500" algn="l" rtl="0">
              <a:lnSpc>
                <a:spcPct val="115000"/>
              </a:lnSpc>
              <a:spcBef>
                <a:spcPts val="0"/>
              </a:spcBef>
              <a:spcAft>
                <a:spcPts val="0"/>
              </a:spcAft>
              <a:buClr>
                <a:schemeClr val="dk1"/>
              </a:buClr>
              <a:buSzPts val="2400"/>
              <a:buFont typeface="Golos Text SemiBold"/>
              <a:buNone/>
              <a:defRPr sz="2400" b="0" i="0" u="none" strike="noStrike" cap="none">
                <a:solidFill>
                  <a:schemeClr val="dk1"/>
                </a:solidFill>
                <a:latin typeface="Golos Text SemiBold"/>
                <a:ea typeface="Golos Text SemiBold"/>
                <a:cs typeface="Golos Text SemiBold"/>
                <a:sym typeface="Golos Text SemiBold"/>
              </a:defRPr>
            </a:lvl9pPr>
          </a:lstStyle>
          <a:p>
            <a:pPr marL="0" indent="0"/>
            <a:r>
              <a:rPr lang="en-US" dirty="0">
                <a:latin typeface="+mn-lt"/>
              </a:rPr>
              <a:t>Methodology</a:t>
            </a:r>
          </a:p>
        </p:txBody>
      </p:sp>
      <p:sp>
        <p:nvSpPr>
          <p:cNvPr id="14" name="TextBox 13">
            <a:extLst>
              <a:ext uri="{FF2B5EF4-FFF2-40B4-BE49-F238E27FC236}">
                <a16:creationId xmlns:a16="http://schemas.microsoft.com/office/drawing/2014/main" id="{D06D848D-32DD-26EC-70AF-13D8D74EFDFC}"/>
              </a:ext>
            </a:extLst>
          </p:cNvPr>
          <p:cNvSpPr txBox="1"/>
          <p:nvPr/>
        </p:nvSpPr>
        <p:spPr>
          <a:xfrm>
            <a:off x="8698727" y="4669397"/>
            <a:ext cx="284052" cy="307777"/>
          </a:xfrm>
          <a:prstGeom prst="rect">
            <a:avLst/>
          </a:prstGeom>
          <a:noFill/>
        </p:spPr>
        <p:txBody>
          <a:bodyPr wrap="none" rtlCol="0">
            <a:spAutoFit/>
          </a:bodyPr>
          <a:lstStyle/>
          <a:p>
            <a:r>
              <a:rPr lang="en-US" dirty="0"/>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57">
          <a:extLst>
            <a:ext uri="{FF2B5EF4-FFF2-40B4-BE49-F238E27FC236}">
              <a16:creationId xmlns:a16="http://schemas.microsoft.com/office/drawing/2014/main" id="{091CA431-6EB0-D95E-C27F-1670788FA32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C3AB0AB-1FD0-9CF3-6608-671B8D4BDD1B}"/>
              </a:ext>
            </a:extLst>
          </p:cNvPr>
          <p:cNvSpPr>
            <a:spLocks noGrp="1"/>
          </p:cNvSpPr>
          <p:nvPr>
            <p:ph type="title"/>
          </p:nvPr>
        </p:nvSpPr>
        <p:spPr>
          <a:xfrm>
            <a:off x="713250" y="455019"/>
            <a:ext cx="7717500" cy="549900"/>
          </a:xfrm>
        </p:spPr>
        <p:txBody>
          <a:bodyPr/>
          <a:lstStyle/>
          <a:p>
            <a:pPr algn="l"/>
            <a:r>
              <a:rPr lang="en-US" dirty="0">
                <a:latin typeface="+mj-lt"/>
              </a:rPr>
              <a:t>URL’s Generated by GAN Model</a:t>
            </a:r>
          </a:p>
        </p:txBody>
      </p:sp>
      <p:pic>
        <p:nvPicPr>
          <p:cNvPr id="4" name="Content Placeholder 3">
            <a:extLst>
              <a:ext uri="{FF2B5EF4-FFF2-40B4-BE49-F238E27FC236}">
                <a16:creationId xmlns:a16="http://schemas.microsoft.com/office/drawing/2014/main" id="{E8FBA7B6-8B70-A8C3-8CC8-68742DC6C9EA}"/>
              </a:ext>
            </a:extLst>
          </p:cNvPr>
          <p:cNvPicPr>
            <a:picLocks noChangeAspect="1"/>
          </p:cNvPicPr>
          <p:nvPr/>
        </p:nvPicPr>
        <p:blipFill>
          <a:blip r:embed="rId3"/>
          <a:stretch>
            <a:fillRect/>
          </a:stretch>
        </p:blipFill>
        <p:spPr>
          <a:xfrm>
            <a:off x="1383323" y="1290326"/>
            <a:ext cx="5947508" cy="3468493"/>
          </a:xfrm>
          <a:prstGeom prst="rect">
            <a:avLst/>
          </a:prstGeom>
        </p:spPr>
      </p:pic>
      <p:sp>
        <p:nvSpPr>
          <p:cNvPr id="5" name="TextBox 4">
            <a:extLst>
              <a:ext uri="{FF2B5EF4-FFF2-40B4-BE49-F238E27FC236}">
                <a16:creationId xmlns:a16="http://schemas.microsoft.com/office/drawing/2014/main" id="{CCF83B7E-85F6-FD94-46BC-F05D3C738E4D}"/>
              </a:ext>
            </a:extLst>
          </p:cNvPr>
          <p:cNvSpPr txBox="1"/>
          <p:nvPr/>
        </p:nvSpPr>
        <p:spPr>
          <a:xfrm>
            <a:off x="8786191" y="4758819"/>
            <a:ext cx="383438" cy="307777"/>
          </a:xfrm>
          <a:prstGeom prst="rect">
            <a:avLst/>
          </a:prstGeom>
          <a:noFill/>
        </p:spPr>
        <p:txBody>
          <a:bodyPr wrap="none" rtlCol="0">
            <a:spAutoFit/>
          </a:bodyPr>
          <a:lstStyle/>
          <a:p>
            <a:r>
              <a:rPr lang="en-US" dirty="0"/>
              <a:t>20</a:t>
            </a:r>
          </a:p>
        </p:txBody>
      </p:sp>
    </p:spTree>
    <p:extLst>
      <p:ext uri="{BB962C8B-B14F-4D97-AF65-F5344CB8AC3E}">
        <p14:creationId xmlns:p14="http://schemas.microsoft.com/office/powerpoint/2010/main" val="21524741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7F452F5F-B4BD-1F68-174C-A0A9A00468B3}"/>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4CBB08E1-9E37-D05B-D974-8020EE4861F4}"/>
              </a:ext>
            </a:extLst>
          </p:cNvPr>
          <p:cNvGrpSpPr/>
          <p:nvPr/>
        </p:nvGrpSpPr>
        <p:grpSpPr>
          <a:xfrm>
            <a:off x="0" y="363077"/>
            <a:ext cx="9144000" cy="2571600"/>
            <a:chOff x="-257099" y="0"/>
            <a:chExt cx="9144000" cy="2571600"/>
          </a:xfrm>
        </p:grpSpPr>
        <p:sp>
          <p:nvSpPr>
            <p:cNvPr id="545" name="Google Shape;545;p57">
              <a:extLst>
                <a:ext uri="{FF2B5EF4-FFF2-40B4-BE49-F238E27FC236}">
                  <a16:creationId xmlns:a16="http://schemas.microsoft.com/office/drawing/2014/main" id="{E2EA53E4-17BB-9D8D-E774-A5D950AA67E1}"/>
                </a:ext>
              </a:extLst>
            </p:cNvPr>
            <p:cNvSpPr/>
            <p:nvPr/>
          </p:nvSpPr>
          <p:spPr>
            <a:xfrm>
              <a:off x="-257099" y="187638"/>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800" dirty="0"/>
                <a:t>	 Balancing the Dataset with Synthetic URL’s</a:t>
              </a:r>
              <a:endParaRPr sz="2800" dirty="0"/>
            </a:p>
          </p:txBody>
        </p:sp>
        <p:cxnSp>
          <p:nvCxnSpPr>
            <p:cNvPr id="546" name="Google Shape;546;p57">
              <a:extLst>
                <a:ext uri="{FF2B5EF4-FFF2-40B4-BE49-F238E27FC236}">
                  <a16:creationId xmlns:a16="http://schemas.microsoft.com/office/drawing/2014/main" id="{40AD14EE-3225-F22A-90BA-506C9E6184DA}"/>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4" name="TextBox 3">
            <a:extLst>
              <a:ext uri="{FF2B5EF4-FFF2-40B4-BE49-F238E27FC236}">
                <a16:creationId xmlns:a16="http://schemas.microsoft.com/office/drawing/2014/main" id="{986294AB-87FD-7869-DFF5-333DB49920F3}"/>
              </a:ext>
            </a:extLst>
          </p:cNvPr>
          <p:cNvSpPr txBox="1"/>
          <p:nvPr/>
        </p:nvSpPr>
        <p:spPr>
          <a:xfrm>
            <a:off x="679945" y="1808364"/>
            <a:ext cx="7784107" cy="369332"/>
          </a:xfrm>
          <a:prstGeom prst="rect">
            <a:avLst/>
          </a:prstGeom>
          <a:noFill/>
        </p:spPr>
        <p:txBody>
          <a:bodyPr wrap="square" rtlCol="0">
            <a:spAutoFit/>
          </a:bodyPr>
          <a:lstStyle/>
          <a:p>
            <a:pPr marL="342900" indent="-342900">
              <a:buFont typeface="Arial" panose="020B0604020202020204" pitchFamily="34" charset="0"/>
              <a:buChar char="•"/>
            </a:pPr>
            <a:r>
              <a:rPr lang="en-US" sz="1800" dirty="0"/>
              <a:t>The Generated URLs are added to the dataset with label phishing</a:t>
            </a:r>
          </a:p>
        </p:txBody>
      </p:sp>
      <p:pic>
        <p:nvPicPr>
          <p:cNvPr id="2" name="Picture 1" descr="A close-up of a sign&#10;&#10;Description automatically generated">
            <a:extLst>
              <a:ext uri="{FF2B5EF4-FFF2-40B4-BE49-F238E27FC236}">
                <a16:creationId xmlns:a16="http://schemas.microsoft.com/office/drawing/2014/main" id="{1AE663C5-5E05-A008-1C78-633B376F1E12}"/>
              </a:ext>
            </a:extLst>
          </p:cNvPr>
          <p:cNvPicPr>
            <a:picLocks noChangeAspect="1"/>
          </p:cNvPicPr>
          <p:nvPr/>
        </p:nvPicPr>
        <p:blipFill>
          <a:blip r:embed="rId3"/>
          <a:stretch>
            <a:fillRect/>
          </a:stretch>
        </p:blipFill>
        <p:spPr>
          <a:xfrm>
            <a:off x="1498669" y="2727725"/>
            <a:ext cx="6146657" cy="1315731"/>
          </a:xfrm>
          <a:prstGeom prst="rect">
            <a:avLst/>
          </a:prstGeom>
        </p:spPr>
      </p:pic>
      <p:sp>
        <p:nvSpPr>
          <p:cNvPr id="3" name="TextBox 2">
            <a:extLst>
              <a:ext uri="{FF2B5EF4-FFF2-40B4-BE49-F238E27FC236}">
                <a16:creationId xmlns:a16="http://schemas.microsoft.com/office/drawing/2014/main" id="{73CE3759-9ABA-1929-8420-91F6A9B9E7E0}"/>
              </a:ext>
            </a:extLst>
          </p:cNvPr>
          <p:cNvSpPr txBox="1"/>
          <p:nvPr/>
        </p:nvSpPr>
        <p:spPr>
          <a:xfrm>
            <a:off x="8760562" y="4780064"/>
            <a:ext cx="383438" cy="307777"/>
          </a:xfrm>
          <a:prstGeom prst="rect">
            <a:avLst/>
          </a:prstGeom>
          <a:noFill/>
        </p:spPr>
        <p:txBody>
          <a:bodyPr wrap="none" rtlCol="0">
            <a:spAutoFit/>
          </a:bodyPr>
          <a:lstStyle/>
          <a:p>
            <a:r>
              <a:rPr lang="en-US" dirty="0"/>
              <a:t>21</a:t>
            </a:r>
          </a:p>
        </p:txBody>
      </p:sp>
    </p:spTree>
    <p:extLst>
      <p:ext uri="{BB962C8B-B14F-4D97-AF65-F5344CB8AC3E}">
        <p14:creationId xmlns:p14="http://schemas.microsoft.com/office/powerpoint/2010/main" val="30318135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C46C9511-F880-752A-EDA6-8A5CE72EB7E8}"/>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8930ACA8-B31F-777C-E410-E3AD328EFAAB}"/>
              </a:ext>
            </a:extLst>
          </p:cNvPr>
          <p:cNvGrpSpPr/>
          <p:nvPr/>
        </p:nvGrpSpPr>
        <p:grpSpPr>
          <a:xfrm>
            <a:off x="0" y="363077"/>
            <a:ext cx="9144000" cy="2571600"/>
            <a:chOff x="-257099" y="0"/>
            <a:chExt cx="9144000" cy="2571600"/>
          </a:xfrm>
        </p:grpSpPr>
        <p:sp>
          <p:nvSpPr>
            <p:cNvPr id="545" name="Google Shape;545;p57">
              <a:extLst>
                <a:ext uri="{FF2B5EF4-FFF2-40B4-BE49-F238E27FC236}">
                  <a16:creationId xmlns:a16="http://schemas.microsoft.com/office/drawing/2014/main" id="{321BDB28-A460-9E63-6C89-B99EE2321982}"/>
                </a:ext>
              </a:extLst>
            </p:cNvPr>
            <p:cNvSpPr/>
            <p:nvPr/>
          </p:nvSpPr>
          <p:spPr>
            <a:xfrm>
              <a:off x="-257099" y="187638"/>
              <a:ext cx="9144000" cy="870000"/>
            </a:xfrm>
            <a:prstGeom prst="rect">
              <a:avLst/>
            </a:prstGeom>
            <a:solidFill>
              <a:schemeClr val="dk2"/>
            </a:solidFill>
            <a:ln>
              <a:noFill/>
            </a:ln>
          </p:spPr>
          <p:txBody>
            <a:bodyPr spcFirstLastPara="1" wrap="square" lIns="91425" tIns="91425" rIns="91425" bIns="91425" anchor="ctr" anchorCtr="0">
              <a:noAutofit/>
            </a:bodyPr>
            <a:lstStyle/>
            <a:p>
              <a:pPr lvl="3"/>
              <a:r>
                <a:rPr lang="en-US" sz="2800" dirty="0"/>
                <a:t>	Using BERT Model to analyze the usefulness of 	Synthetic data</a:t>
              </a:r>
              <a:endParaRPr sz="1000" dirty="0"/>
            </a:p>
          </p:txBody>
        </p:sp>
        <p:cxnSp>
          <p:nvCxnSpPr>
            <p:cNvPr id="546" name="Google Shape;546;p57">
              <a:extLst>
                <a:ext uri="{FF2B5EF4-FFF2-40B4-BE49-F238E27FC236}">
                  <a16:creationId xmlns:a16="http://schemas.microsoft.com/office/drawing/2014/main" id="{BB60A4B3-7136-C198-9D2F-21D47F0520ED}"/>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4" name="TextBox 3">
            <a:extLst>
              <a:ext uri="{FF2B5EF4-FFF2-40B4-BE49-F238E27FC236}">
                <a16:creationId xmlns:a16="http://schemas.microsoft.com/office/drawing/2014/main" id="{0F896B19-FF27-D166-6EF4-901C4B17C90A}"/>
              </a:ext>
            </a:extLst>
          </p:cNvPr>
          <p:cNvSpPr txBox="1"/>
          <p:nvPr/>
        </p:nvSpPr>
        <p:spPr>
          <a:xfrm>
            <a:off x="679945" y="1816315"/>
            <a:ext cx="7784107" cy="2585323"/>
          </a:xfrm>
          <a:prstGeom prst="rect">
            <a:avLst/>
          </a:prstGeom>
          <a:noFill/>
        </p:spPr>
        <p:txBody>
          <a:bodyPr wrap="square" rtlCol="0">
            <a:spAutoFit/>
          </a:bodyPr>
          <a:lstStyle/>
          <a:p>
            <a:pPr>
              <a:lnSpc>
                <a:spcPct val="150000"/>
              </a:lnSpc>
            </a:pPr>
            <a:r>
              <a:rPr lang="en-US" sz="1800" dirty="0"/>
              <a:t>BERT Pre-Processing</a:t>
            </a:r>
          </a:p>
          <a:p>
            <a:pPr marL="285750" indent="-285750" algn="l">
              <a:lnSpc>
                <a:spcPct val="150000"/>
              </a:lnSpc>
              <a:buFont typeface="Arial" panose="020B0604020202020204" pitchFamily="34" charset="0"/>
              <a:buChar char="•"/>
            </a:pPr>
            <a:r>
              <a:rPr lang="en-US" sz="1800" b="1" i="0" u="none" strike="noStrike" dirty="0">
                <a:solidFill>
                  <a:srgbClr val="000000"/>
                </a:solidFill>
                <a:effectLst/>
              </a:rPr>
              <a:t>Label Encoding</a:t>
            </a:r>
          </a:p>
          <a:p>
            <a:pPr lvl="8"/>
            <a:r>
              <a:rPr lang="en-US" sz="1800" dirty="0"/>
              <a:t>	- </a:t>
            </a:r>
            <a:r>
              <a:rPr lang="en-US" sz="1800" b="0" i="0" u="none" strike="noStrike" dirty="0">
                <a:solidFill>
                  <a:srgbClr val="000000"/>
                </a:solidFill>
                <a:effectLst/>
              </a:rPr>
              <a:t>The text labels (legitimate and phishing) are converted into 	 	   numeric values using </a:t>
            </a:r>
            <a:r>
              <a:rPr lang="en-US" sz="1800" b="0" i="0" u="none" strike="noStrike" dirty="0" err="1">
                <a:solidFill>
                  <a:srgbClr val="000000"/>
                </a:solidFill>
                <a:effectLst/>
              </a:rPr>
              <a:t>LabelEncoder</a:t>
            </a:r>
            <a:endParaRPr lang="en-US" sz="1800" dirty="0">
              <a:solidFill>
                <a:srgbClr val="000000"/>
              </a:solidFill>
            </a:endParaRPr>
          </a:p>
          <a:p>
            <a:pPr lvl="7"/>
            <a:r>
              <a:rPr lang="en-US" sz="1800" dirty="0"/>
              <a:t>	- legitimate → 0, phishing → 1</a:t>
            </a:r>
          </a:p>
          <a:p>
            <a:pPr lvl="7"/>
            <a:endParaRPr lang="en-US" sz="1800" dirty="0"/>
          </a:p>
          <a:p>
            <a:pPr marL="285750" indent="-285750" algn="l">
              <a:buFont typeface="Arial" panose="020B0604020202020204" pitchFamily="34" charset="0"/>
              <a:buChar char="•"/>
            </a:pPr>
            <a:r>
              <a:rPr lang="en-US" sz="1800" b="1" i="0" u="none" strike="noStrike" dirty="0">
                <a:solidFill>
                  <a:srgbClr val="000000"/>
                </a:solidFill>
                <a:effectLst/>
              </a:rPr>
              <a:t>Tokenization:</a:t>
            </a:r>
          </a:p>
          <a:p>
            <a:pPr lvl="1"/>
            <a:r>
              <a:rPr lang="en-US" sz="1800" b="0" i="0" u="none" strike="noStrike" dirty="0">
                <a:solidFill>
                  <a:srgbClr val="000000"/>
                </a:solidFill>
                <a:effectLst/>
              </a:rPr>
              <a:t>	- The URLs are tokenized using the </a:t>
            </a:r>
            <a:r>
              <a:rPr lang="en-US" sz="1800" i="0" u="none" strike="noStrike" dirty="0">
                <a:solidFill>
                  <a:srgbClr val="000000"/>
                </a:solidFill>
                <a:effectLst/>
              </a:rPr>
              <a:t>BERT tokenizer</a:t>
            </a:r>
          </a:p>
        </p:txBody>
      </p:sp>
      <p:sp>
        <p:nvSpPr>
          <p:cNvPr id="3" name="TextBox 2">
            <a:extLst>
              <a:ext uri="{FF2B5EF4-FFF2-40B4-BE49-F238E27FC236}">
                <a16:creationId xmlns:a16="http://schemas.microsoft.com/office/drawing/2014/main" id="{C2D8C5CB-55C0-670D-277E-8332457525C6}"/>
              </a:ext>
            </a:extLst>
          </p:cNvPr>
          <p:cNvSpPr txBox="1"/>
          <p:nvPr/>
        </p:nvSpPr>
        <p:spPr>
          <a:xfrm>
            <a:off x="8760562" y="4770783"/>
            <a:ext cx="383438" cy="307777"/>
          </a:xfrm>
          <a:prstGeom prst="rect">
            <a:avLst/>
          </a:prstGeom>
          <a:noFill/>
        </p:spPr>
        <p:txBody>
          <a:bodyPr wrap="none" rtlCol="0">
            <a:spAutoFit/>
          </a:bodyPr>
          <a:lstStyle/>
          <a:p>
            <a:r>
              <a:rPr lang="en-US" dirty="0"/>
              <a:t>22</a:t>
            </a:r>
          </a:p>
        </p:txBody>
      </p:sp>
    </p:spTree>
    <p:extLst>
      <p:ext uri="{BB962C8B-B14F-4D97-AF65-F5344CB8AC3E}">
        <p14:creationId xmlns:p14="http://schemas.microsoft.com/office/powerpoint/2010/main" val="25602999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57">
          <a:extLst>
            <a:ext uri="{FF2B5EF4-FFF2-40B4-BE49-F238E27FC236}">
              <a16:creationId xmlns:a16="http://schemas.microsoft.com/office/drawing/2014/main" id="{CB39169A-6A61-B46F-B29A-DA17348392FD}"/>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3496825-65BD-9704-07A8-AE31D002E9B2}"/>
              </a:ext>
            </a:extLst>
          </p:cNvPr>
          <p:cNvSpPr>
            <a:spLocks noGrp="1"/>
          </p:cNvSpPr>
          <p:nvPr>
            <p:ph type="title"/>
          </p:nvPr>
        </p:nvSpPr>
        <p:spPr/>
        <p:txBody>
          <a:bodyPr/>
          <a:lstStyle/>
          <a:p>
            <a:r>
              <a:rPr lang="en-US" dirty="0">
                <a:latin typeface="+mj-lt"/>
              </a:rPr>
              <a:t>Graphs of BERT</a:t>
            </a:r>
          </a:p>
        </p:txBody>
      </p:sp>
      <p:pic>
        <p:nvPicPr>
          <p:cNvPr id="4" name="Picture 2">
            <a:extLst>
              <a:ext uri="{FF2B5EF4-FFF2-40B4-BE49-F238E27FC236}">
                <a16:creationId xmlns:a16="http://schemas.microsoft.com/office/drawing/2014/main" id="{8339CCFE-3561-42C1-CFC8-B0C7732C6D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266" y="1701385"/>
            <a:ext cx="4053695" cy="25061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10D1E9B-3E96-B116-B04D-FA1313C880DC}"/>
              </a:ext>
            </a:extLst>
          </p:cNvPr>
          <p:cNvPicPr>
            <a:picLocks noChangeAspect="1"/>
          </p:cNvPicPr>
          <p:nvPr/>
        </p:nvPicPr>
        <p:blipFill>
          <a:blip r:embed="rId4"/>
          <a:stretch>
            <a:fillRect/>
          </a:stretch>
        </p:blipFill>
        <p:spPr>
          <a:xfrm>
            <a:off x="4423507" y="1739907"/>
            <a:ext cx="4533071" cy="2506116"/>
          </a:xfrm>
          <a:prstGeom prst="rect">
            <a:avLst/>
          </a:prstGeom>
        </p:spPr>
      </p:pic>
      <p:sp>
        <p:nvSpPr>
          <p:cNvPr id="6" name="TextBox 5">
            <a:extLst>
              <a:ext uri="{FF2B5EF4-FFF2-40B4-BE49-F238E27FC236}">
                <a16:creationId xmlns:a16="http://schemas.microsoft.com/office/drawing/2014/main" id="{F85296F1-5FF5-C19F-16A3-56A92EC12DF2}"/>
              </a:ext>
            </a:extLst>
          </p:cNvPr>
          <p:cNvSpPr txBox="1"/>
          <p:nvPr/>
        </p:nvSpPr>
        <p:spPr>
          <a:xfrm>
            <a:off x="8698726" y="4811491"/>
            <a:ext cx="383438" cy="307777"/>
          </a:xfrm>
          <a:prstGeom prst="rect">
            <a:avLst/>
          </a:prstGeom>
          <a:noFill/>
        </p:spPr>
        <p:txBody>
          <a:bodyPr wrap="none" rtlCol="0">
            <a:spAutoFit/>
          </a:bodyPr>
          <a:lstStyle/>
          <a:p>
            <a:r>
              <a:rPr lang="en-US" dirty="0"/>
              <a:t>23</a:t>
            </a:r>
          </a:p>
        </p:txBody>
      </p:sp>
    </p:spTree>
    <p:extLst>
      <p:ext uri="{BB962C8B-B14F-4D97-AF65-F5344CB8AC3E}">
        <p14:creationId xmlns:p14="http://schemas.microsoft.com/office/powerpoint/2010/main" val="24377404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84968343-976A-0A8F-B7E7-78D9BB613E14}"/>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524AEAB8-5F5A-E87E-8994-26D38BFF8BC4}"/>
              </a:ext>
            </a:extLst>
          </p:cNvPr>
          <p:cNvGrpSpPr/>
          <p:nvPr/>
        </p:nvGrpSpPr>
        <p:grpSpPr>
          <a:xfrm>
            <a:off x="95416" y="371028"/>
            <a:ext cx="9144000" cy="2571600"/>
            <a:chOff x="-257099" y="0"/>
            <a:chExt cx="9144000" cy="2571600"/>
          </a:xfrm>
        </p:grpSpPr>
        <p:sp>
          <p:nvSpPr>
            <p:cNvPr id="545" name="Google Shape;545;p57">
              <a:extLst>
                <a:ext uri="{FF2B5EF4-FFF2-40B4-BE49-F238E27FC236}">
                  <a16:creationId xmlns:a16="http://schemas.microsoft.com/office/drawing/2014/main" id="{646A977A-A942-DAD5-BAE0-2CDA55B33ACB}"/>
                </a:ext>
              </a:extLst>
            </p:cNvPr>
            <p:cNvSpPr/>
            <p:nvPr/>
          </p:nvSpPr>
          <p:spPr>
            <a:xfrm>
              <a:off x="-257099" y="187638"/>
              <a:ext cx="9144000" cy="870000"/>
            </a:xfrm>
            <a:prstGeom prst="rect">
              <a:avLst/>
            </a:prstGeom>
            <a:solidFill>
              <a:schemeClr val="dk2"/>
            </a:solidFill>
            <a:ln>
              <a:noFill/>
            </a:ln>
          </p:spPr>
          <p:txBody>
            <a:bodyPr spcFirstLastPara="1" wrap="square" lIns="91425" tIns="91425" rIns="91425" bIns="91425" anchor="ctr" anchorCtr="0">
              <a:noAutofit/>
            </a:bodyPr>
            <a:lstStyle/>
            <a:p>
              <a:pPr lvl="3"/>
              <a:r>
                <a:rPr lang="en-US" sz="2800" dirty="0"/>
                <a:t>	Metrics</a:t>
              </a:r>
              <a:endParaRPr sz="2800" dirty="0"/>
            </a:p>
          </p:txBody>
        </p:sp>
        <p:cxnSp>
          <p:nvCxnSpPr>
            <p:cNvPr id="546" name="Google Shape;546;p57">
              <a:extLst>
                <a:ext uri="{FF2B5EF4-FFF2-40B4-BE49-F238E27FC236}">
                  <a16:creationId xmlns:a16="http://schemas.microsoft.com/office/drawing/2014/main" id="{F7E7257D-6FDE-5153-0FD0-13D92058A7BF}"/>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4" name="TextBox 3">
            <a:extLst>
              <a:ext uri="{FF2B5EF4-FFF2-40B4-BE49-F238E27FC236}">
                <a16:creationId xmlns:a16="http://schemas.microsoft.com/office/drawing/2014/main" id="{D76355CA-006C-9561-16DA-A51D8644A022}"/>
              </a:ext>
            </a:extLst>
          </p:cNvPr>
          <p:cNvSpPr txBox="1"/>
          <p:nvPr/>
        </p:nvSpPr>
        <p:spPr>
          <a:xfrm>
            <a:off x="679946" y="1616304"/>
            <a:ext cx="7784107" cy="3139321"/>
          </a:xfrm>
          <a:prstGeom prst="rect">
            <a:avLst/>
          </a:prstGeom>
          <a:noFill/>
        </p:spPr>
        <p:txBody>
          <a:bodyPr wrap="square" rtlCol="0">
            <a:spAutoFit/>
          </a:bodyPr>
          <a:lstStyle/>
          <a:p>
            <a:pPr>
              <a:lnSpc>
                <a:spcPct val="150000"/>
              </a:lnSpc>
            </a:pPr>
            <a:r>
              <a:rPr lang="en-US" sz="2000" dirty="0">
                <a:effectLst/>
                <a:latin typeface="+mn-lt"/>
              </a:rPr>
              <a:t>To evaluate the model performance, I used following metrics:</a:t>
            </a:r>
          </a:p>
          <a:p>
            <a:pPr marL="342900" lvl="1" indent="-342900">
              <a:lnSpc>
                <a:spcPct val="150000"/>
              </a:lnSpc>
              <a:buFont typeface="Arial" panose="020B0604020202020204" pitchFamily="34" charset="0"/>
              <a:buChar char="•"/>
            </a:pPr>
            <a:r>
              <a:rPr lang="en-US" sz="2000" dirty="0">
                <a:effectLst/>
                <a:latin typeface="+mn-lt"/>
              </a:rPr>
              <a:t>Accuracy</a:t>
            </a:r>
          </a:p>
          <a:p>
            <a:pPr marL="342900" lvl="1" indent="-342900">
              <a:lnSpc>
                <a:spcPct val="150000"/>
              </a:lnSpc>
              <a:buFont typeface="Arial" panose="020B0604020202020204" pitchFamily="34" charset="0"/>
              <a:buChar char="•"/>
            </a:pPr>
            <a:r>
              <a:rPr lang="en-US" sz="2000" dirty="0">
                <a:effectLst/>
                <a:latin typeface="+mn-lt"/>
              </a:rPr>
              <a:t>Precision</a:t>
            </a:r>
          </a:p>
          <a:p>
            <a:pPr marL="342900" lvl="1" indent="-342900">
              <a:lnSpc>
                <a:spcPct val="150000"/>
              </a:lnSpc>
              <a:buFont typeface="Arial" panose="020B0604020202020204" pitchFamily="34" charset="0"/>
              <a:buChar char="•"/>
            </a:pPr>
            <a:r>
              <a:rPr lang="en-US" sz="2000" dirty="0">
                <a:effectLst/>
                <a:latin typeface="+mn-lt"/>
              </a:rPr>
              <a:t>Recall</a:t>
            </a:r>
          </a:p>
          <a:p>
            <a:pPr marL="342900" lvl="1" indent="-342900">
              <a:lnSpc>
                <a:spcPct val="150000"/>
              </a:lnSpc>
              <a:buFont typeface="Arial" panose="020B0604020202020204" pitchFamily="34" charset="0"/>
              <a:buChar char="•"/>
            </a:pPr>
            <a:r>
              <a:rPr lang="en-US" sz="2000" dirty="0">
                <a:effectLst/>
                <a:latin typeface="+mn-lt"/>
              </a:rPr>
              <a:t>F1 score </a:t>
            </a:r>
          </a:p>
          <a:p>
            <a:pPr marL="342900" lvl="1" indent="-342900">
              <a:lnSpc>
                <a:spcPct val="150000"/>
              </a:lnSpc>
              <a:buFont typeface="Arial" panose="020B0604020202020204" pitchFamily="34" charset="0"/>
              <a:buChar char="•"/>
            </a:pPr>
            <a:r>
              <a:rPr lang="en-US" sz="2000" dirty="0">
                <a:effectLst/>
                <a:latin typeface="+mn-lt"/>
              </a:rPr>
              <a:t>Confusion Matrix </a:t>
            </a:r>
          </a:p>
          <a:p>
            <a:pPr marL="285750" indent="-285750">
              <a:buFont typeface="Arial" panose="020B0604020202020204" pitchFamily="34" charset="0"/>
              <a:buChar char="•"/>
            </a:pPr>
            <a:endParaRPr lang="en-US" sz="1800" i="0" u="none" strike="noStrike" dirty="0">
              <a:solidFill>
                <a:srgbClr val="000000"/>
              </a:solidFill>
              <a:effectLst/>
            </a:endParaRPr>
          </a:p>
        </p:txBody>
      </p:sp>
      <p:sp>
        <p:nvSpPr>
          <p:cNvPr id="2" name="TextBox 1">
            <a:extLst>
              <a:ext uri="{FF2B5EF4-FFF2-40B4-BE49-F238E27FC236}">
                <a16:creationId xmlns:a16="http://schemas.microsoft.com/office/drawing/2014/main" id="{8037F60C-BA74-25E8-BCF2-AAC77302F3F6}"/>
              </a:ext>
            </a:extLst>
          </p:cNvPr>
          <p:cNvSpPr txBox="1"/>
          <p:nvPr/>
        </p:nvSpPr>
        <p:spPr>
          <a:xfrm>
            <a:off x="8682824" y="4802588"/>
            <a:ext cx="383438" cy="307777"/>
          </a:xfrm>
          <a:prstGeom prst="rect">
            <a:avLst/>
          </a:prstGeom>
          <a:noFill/>
        </p:spPr>
        <p:txBody>
          <a:bodyPr wrap="none" rtlCol="0">
            <a:spAutoFit/>
          </a:bodyPr>
          <a:lstStyle/>
          <a:p>
            <a:r>
              <a:rPr lang="en-US" dirty="0"/>
              <a:t>24</a:t>
            </a:r>
          </a:p>
        </p:txBody>
      </p:sp>
    </p:spTree>
    <p:extLst>
      <p:ext uri="{BB962C8B-B14F-4D97-AF65-F5344CB8AC3E}">
        <p14:creationId xmlns:p14="http://schemas.microsoft.com/office/powerpoint/2010/main" val="26081324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B5D1D1A0-2B74-E652-60C2-15E02DC802CB}"/>
            </a:ext>
          </a:extLst>
        </p:cNvPr>
        <p:cNvGrpSpPr/>
        <p:nvPr/>
      </p:nvGrpSpPr>
      <p:grpSpPr>
        <a:xfrm>
          <a:off x="0" y="0"/>
          <a:ext cx="0" cy="0"/>
          <a:chOff x="0" y="0"/>
          <a:chExt cx="0" cy="0"/>
        </a:xfrm>
      </p:grpSpPr>
      <p:sp>
        <p:nvSpPr>
          <p:cNvPr id="545" name="Google Shape;545;p57">
            <a:extLst>
              <a:ext uri="{FF2B5EF4-FFF2-40B4-BE49-F238E27FC236}">
                <a16:creationId xmlns:a16="http://schemas.microsoft.com/office/drawing/2014/main" id="{115CEEE2-712E-9740-32F4-DFA09AA91548}"/>
              </a:ext>
            </a:extLst>
          </p:cNvPr>
          <p:cNvSpPr/>
          <p:nvPr/>
        </p:nvSpPr>
        <p:spPr>
          <a:xfrm>
            <a:off x="0" y="148938"/>
            <a:ext cx="9144000" cy="870000"/>
          </a:xfrm>
          <a:prstGeom prst="rect">
            <a:avLst/>
          </a:prstGeom>
          <a:solidFill>
            <a:schemeClr val="dk2"/>
          </a:solidFill>
          <a:ln>
            <a:noFill/>
          </a:ln>
        </p:spPr>
        <p:txBody>
          <a:bodyPr spcFirstLastPara="1" wrap="square" lIns="91425" tIns="91425" rIns="91425" bIns="91425" anchor="ctr" anchorCtr="0">
            <a:noAutofit/>
          </a:bodyPr>
          <a:lstStyle/>
          <a:p>
            <a:pPr lvl="3"/>
            <a:r>
              <a:rPr lang="en-US" sz="2400" dirty="0"/>
              <a:t>	BERT Results</a:t>
            </a:r>
            <a:endParaRPr sz="2400" dirty="0"/>
          </a:p>
        </p:txBody>
      </p:sp>
      <p:sp>
        <p:nvSpPr>
          <p:cNvPr id="2" name="TextBox 1">
            <a:extLst>
              <a:ext uri="{FF2B5EF4-FFF2-40B4-BE49-F238E27FC236}">
                <a16:creationId xmlns:a16="http://schemas.microsoft.com/office/drawing/2014/main" id="{24E36BD8-489B-438C-FF58-ADE31D060FE3}"/>
              </a:ext>
            </a:extLst>
          </p:cNvPr>
          <p:cNvSpPr txBox="1"/>
          <p:nvPr/>
        </p:nvSpPr>
        <p:spPr>
          <a:xfrm>
            <a:off x="822597" y="1154723"/>
            <a:ext cx="2454518" cy="1668214"/>
          </a:xfrm>
          <a:prstGeom prst="rect">
            <a:avLst/>
          </a:prstGeom>
          <a:noFill/>
        </p:spPr>
        <p:txBody>
          <a:bodyPr wrap="none" rtlCol="0">
            <a:spAutoFit/>
          </a:bodyPr>
          <a:lstStyle/>
          <a:p>
            <a:pPr>
              <a:lnSpc>
                <a:spcPct val="150000"/>
              </a:lnSpc>
            </a:pPr>
            <a:r>
              <a:rPr lang="en-US" b="0" i="0" u="none" strike="noStrike" dirty="0">
                <a:solidFill>
                  <a:srgbClr val="000000"/>
                </a:solidFill>
                <a:effectLst/>
              </a:rPr>
              <a:t>With Imbalance dataset: </a:t>
            </a:r>
          </a:p>
          <a:p>
            <a:pPr marL="285750" lvl="1" indent="-285750">
              <a:lnSpc>
                <a:spcPct val="150000"/>
              </a:lnSpc>
              <a:buFont typeface="Arial" panose="020B0604020202020204" pitchFamily="34" charset="0"/>
              <a:buChar char="•"/>
            </a:pPr>
            <a:r>
              <a:rPr lang="en-US" b="0" i="0" u="none" strike="noStrike" dirty="0">
                <a:solidFill>
                  <a:srgbClr val="000000"/>
                </a:solidFill>
                <a:effectLst/>
              </a:rPr>
              <a:t>Testing Accuracy: 91.1%</a:t>
            </a:r>
          </a:p>
          <a:p>
            <a:pPr marL="285750" lvl="1" indent="-285750">
              <a:lnSpc>
                <a:spcPct val="150000"/>
              </a:lnSpc>
              <a:buFont typeface="Arial" panose="020B0604020202020204" pitchFamily="34" charset="0"/>
              <a:buChar char="•"/>
            </a:pPr>
            <a:r>
              <a:rPr lang="en-US" dirty="0"/>
              <a:t>P</a:t>
            </a:r>
            <a:r>
              <a:rPr lang="en-US" b="0" i="0" u="none" strike="noStrike" dirty="0">
                <a:solidFill>
                  <a:srgbClr val="000000"/>
                </a:solidFill>
                <a:effectLst/>
              </a:rPr>
              <a:t>recision: 0.97</a:t>
            </a:r>
          </a:p>
          <a:p>
            <a:pPr marL="285750" lvl="1" indent="-285750">
              <a:lnSpc>
                <a:spcPct val="150000"/>
              </a:lnSpc>
              <a:buFont typeface="Arial" panose="020B0604020202020204" pitchFamily="34" charset="0"/>
              <a:buChar char="•"/>
            </a:pPr>
            <a:r>
              <a:rPr lang="en-US" dirty="0"/>
              <a:t>R</a:t>
            </a:r>
            <a:r>
              <a:rPr lang="en-US" b="0" i="0" u="none" strike="noStrike" dirty="0">
                <a:solidFill>
                  <a:srgbClr val="000000"/>
                </a:solidFill>
                <a:effectLst/>
              </a:rPr>
              <a:t>ecall: 0.84 </a:t>
            </a:r>
          </a:p>
          <a:p>
            <a:pPr marL="285750" lvl="1" indent="-285750">
              <a:lnSpc>
                <a:spcPct val="150000"/>
              </a:lnSpc>
              <a:buFont typeface="Arial" panose="020B0604020202020204" pitchFamily="34" charset="0"/>
              <a:buChar char="•"/>
            </a:pPr>
            <a:r>
              <a:rPr lang="en-US" dirty="0"/>
              <a:t>F</a:t>
            </a:r>
            <a:r>
              <a:rPr lang="en-US" b="0" i="0" u="none" strike="noStrike" dirty="0">
                <a:solidFill>
                  <a:srgbClr val="000000"/>
                </a:solidFill>
                <a:effectLst/>
              </a:rPr>
              <a:t>1 score: 0.80</a:t>
            </a:r>
            <a:endParaRPr lang="en-US" dirty="0"/>
          </a:p>
        </p:txBody>
      </p:sp>
      <p:sp>
        <p:nvSpPr>
          <p:cNvPr id="3" name="TextBox 2">
            <a:extLst>
              <a:ext uri="{FF2B5EF4-FFF2-40B4-BE49-F238E27FC236}">
                <a16:creationId xmlns:a16="http://schemas.microsoft.com/office/drawing/2014/main" id="{9AEE7E73-2086-F804-B456-BE31C050E3A7}"/>
              </a:ext>
            </a:extLst>
          </p:cNvPr>
          <p:cNvSpPr txBox="1"/>
          <p:nvPr/>
        </p:nvSpPr>
        <p:spPr>
          <a:xfrm>
            <a:off x="5157881" y="1154723"/>
            <a:ext cx="2393604" cy="2323713"/>
          </a:xfrm>
          <a:prstGeom prst="rect">
            <a:avLst/>
          </a:prstGeom>
          <a:noFill/>
        </p:spPr>
        <p:txBody>
          <a:bodyPr wrap="none" rtlCol="0">
            <a:spAutoFit/>
          </a:bodyPr>
          <a:lstStyle/>
          <a:p>
            <a:pPr>
              <a:lnSpc>
                <a:spcPct val="150000"/>
              </a:lnSpc>
            </a:pPr>
            <a:r>
              <a:rPr lang="en-US" dirty="0">
                <a:solidFill>
                  <a:srgbClr val="000000"/>
                </a:solidFill>
                <a:latin typeface="+mn-lt"/>
              </a:rPr>
              <a:t>W</a:t>
            </a:r>
            <a:r>
              <a:rPr lang="en-US" b="0" i="0" u="none" strike="noStrike" dirty="0">
                <a:solidFill>
                  <a:srgbClr val="000000"/>
                </a:solidFill>
                <a:effectLst/>
                <a:latin typeface="+mn-lt"/>
              </a:rPr>
              <a:t>ith balanced dataset</a:t>
            </a:r>
          </a:p>
          <a:p>
            <a:pPr marL="285750" indent="-285750">
              <a:lnSpc>
                <a:spcPct val="150000"/>
              </a:lnSpc>
              <a:buFont typeface="Arial" panose="020B0604020202020204" pitchFamily="34" charset="0"/>
              <a:buChar char="•"/>
            </a:pPr>
            <a:r>
              <a:rPr lang="en-US" b="0" i="0" u="none" strike="noStrike" dirty="0">
                <a:solidFill>
                  <a:srgbClr val="000000"/>
                </a:solidFill>
                <a:effectLst/>
                <a:latin typeface="+mn-lt"/>
              </a:rPr>
              <a:t>Testing Accuracy: 94.62</a:t>
            </a:r>
          </a:p>
          <a:p>
            <a:pPr marL="285750" indent="-285750">
              <a:lnSpc>
                <a:spcPct val="150000"/>
              </a:lnSpc>
              <a:buFont typeface="Arial" panose="020B0604020202020204" pitchFamily="34" charset="0"/>
              <a:buChar char="•"/>
            </a:pPr>
            <a:r>
              <a:rPr lang="en-US" dirty="0">
                <a:latin typeface="+mn-lt"/>
              </a:rPr>
              <a:t>P</a:t>
            </a:r>
            <a:r>
              <a:rPr lang="en-US" b="0" i="0" u="none" strike="noStrike" dirty="0">
                <a:solidFill>
                  <a:srgbClr val="000000"/>
                </a:solidFill>
                <a:effectLst/>
                <a:latin typeface="+mn-lt"/>
              </a:rPr>
              <a:t>recision: 0.98</a:t>
            </a:r>
          </a:p>
          <a:p>
            <a:pPr marL="285750" indent="-285750">
              <a:lnSpc>
                <a:spcPct val="150000"/>
              </a:lnSpc>
              <a:buFont typeface="Arial" panose="020B0604020202020204" pitchFamily="34" charset="0"/>
              <a:buChar char="•"/>
            </a:pPr>
            <a:r>
              <a:rPr lang="en-US" dirty="0">
                <a:latin typeface="+mn-lt"/>
              </a:rPr>
              <a:t>R</a:t>
            </a:r>
            <a:r>
              <a:rPr lang="en-US" b="0" i="0" u="none" strike="noStrike" dirty="0">
                <a:solidFill>
                  <a:srgbClr val="000000"/>
                </a:solidFill>
                <a:effectLst/>
                <a:latin typeface="+mn-lt"/>
              </a:rPr>
              <a:t>ecall: 0.91 </a:t>
            </a:r>
          </a:p>
          <a:p>
            <a:pPr marL="285750" indent="-285750">
              <a:lnSpc>
                <a:spcPct val="150000"/>
              </a:lnSpc>
              <a:buFont typeface="Arial" panose="020B0604020202020204" pitchFamily="34" charset="0"/>
              <a:buChar char="•"/>
            </a:pPr>
            <a:r>
              <a:rPr lang="en-US" dirty="0">
                <a:latin typeface="+mn-lt"/>
              </a:rPr>
              <a:t>F</a:t>
            </a:r>
            <a:r>
              <a:rPr lang="en-US" b="0" i="0" u="none" strike="noStrike" dirty="0">
                <a:solidFill>
                  <a:srgbClr val="000000"/>
                </a:solidFill>
                <a:effectLst/>
                <a:latin typeface="+mn-lt"/>
              </a:rPr>
              <a:t>1 score: 0.94</a:t>
            </a:r>
            <a:endParaRPr lang="en-US" dirty="0">
              <a:latin typeface="+mn-lt"/>
            </a:endParaRPr>
          </a:p>
          <a:p>
            <a:endParaRPr lang="en-US" sz="2000" dirty="0"/>
          </a:p>
          <a:p>
            <a:endParaRPr lang="en-US" sz="2000" dirty="0"/>
          </a:p>
        </p:txBody>
      </p:sp>
      <p:pic>
        <p:nvPicPr>
          <p:cNvPr id="5" name="Picture 4">
            <a:extLst>
              <a:ext uri="{FF2B5EF4-FFF2-40B4-BE49-F238E27FC236}">
                <a16:creationId xmlns:a16="http://schemas.microsoft.com/office/drawing/2014/main" id="{F4742363-1AEE-D624-CC9A-F483CFB3E19B}"/>
              </a:ext>
            </a:extLst>
          </p:cNvPr>
          <p:cNvPicPr>
            <a:picLocks noChangeAspect="1"/>
          </p:cNvPicPr>
          <p:nvPr/>
        </p:nvPicPr>
        <p:blipFill>
          <a:blip r:embed="rId3"/>
          <a:stretch>
            <a:fillRect/>
          </a:stretch>
        </p:blipFill>
        <p:spPr>
          <a:xfrm>
            <a:off x="5157881" y="2895204"/>
            <a:ext cx="2332244" cy="1927273"/>
          </a:xfrm>
          <a:prstGeom prst="rect">
            <a:avLst/>
          </a:prstGeom>
        </p:spPr>
      </p:pic>
      <p:pic>
        <p:nvPicPr>
          <p:cNvPr id="8" name="Picture 7">
            <a:extLst>
              <a:ext uri="{FF2B5EF4-FFF2-40B4-BE49-F238E27FC236}">
                <a16:creationId xmlns:a16="http://schemas.microsoft.com/office/drawing/2014/main" id="{5D405109-2A5E-1468-6851-A310A3AA8858}"/>
              </a:ext>
            </a:extLst>
          </p:cNvPr>
          <p:cNvPicPr>
            <a:picLocks noChangeAspect="1"/>
          </p:cNvPicPr>
          <p:nvPr/>
        </p:nvPicPr>
        <p:blipFill>
          <a:blip r:embed="rId4"/>
          <a:stretch>
            <a:fillRect/>
          </a:stretch>
        </p:blipFill>
        <p:spPr>
          <a:xfrm>
            <a:off x="752721" y="2902225"/>
            <a:ext cx="2344270" cy="1920254"/>
          </a:xfrm>
          <a:prstGeom prst="rect">
            <a:avLst/>
          </a:prstGeom>
        </p:spPr>
      </p:pic>
      <p:cxnSp>
        <p:nvCxnSpPr>
          <p:cNvPr id="9" name="Google Shape;546;p57">
            <a:extLst>
              <a:ext uri="{FF2B5EF4-FFF2-40B4-BE49-F238E27FC236}">
                <a16:creationId xmlns:a16="http://schemas.microsoft.com/office/drawing/2014/main" id="{225CC251-CC7B-30A3-861B-2D8FC1AB1D81}"/>
              </a:ext>
            </a:extLst>
          </p:cNvPr>
          <p:cNvCxnSpPr>
            <a:cxnSpLocks/>
          </p:cNvCxnSpPr>
          <p:nvPr/>
        </p:nvCxnSpPr>
        <p:spPr>
          <a:xfrm>
            <a:off x="4079231" y="1478943"/>
            <a:ext cx="0" cy="3001630"/>
          </a:xfrm>
          <a:prstGeom prst="straightConnector1">
            <a:avLst/>
          </a:prstGeom>
          <a:noFill/>
          <a:ln w="9525" cap="flat" cmpd="sng">
            <a:solidFill>
              <a:schemeClr val="dk1"/>
            </a:solidFill>
            <a:prstDash val="solid"/>
            <a:round/>
            <a:headEnd type="none" w="med" len="med"/>
            <a:tailEnd type="none" w="med" len="med"/>
          </a:ln>
        </p:spPr>
      </p:cxnSp>
      <p:sp>
        <p:nvSpPr>
          <p:cNvPr id="12" name="TextBox 11">
            <a:extLst>
              <a:ext uri="{FF2B5EF4-FFF2-40B4-BE49-F238E27FC236}">
                <a16:creationId xmlns:a16="http://schemas.microsoft.com/office/drawing/2014/main" id="{DC5959CD-C877-2274-A7B3-B7914A1275A9}"/>
              </a:ext>
            </a:extLst>
          </p:cNvPr>
          <p:cNvSpPr txBox="1"/>
          <p:nvPr/>
        </p:nvSpPr>
        <p:spPr>
          <a:xfrm>
            <a:off x="8770289" y="4754880"/>
            <a:ext cx="383438" cy="307777"/>
          </a:xfrm>
          <a:prstGeom prst="rect">
            <a:avLst/>
          </a:prstGeom>
          <a:noFill/>
        </p:spPr>
        <p:txBody>
          <a:bodyPr wrap="none" rtlCol="0">
            <a:spAutoFit/>
          </a:bodyPr>
          <a:lstStyle/>
          <a:p>
            <a:r>
              <a:rPr lang="en-US" dirty="0"/>
              <a:t>25</a:t>
            </a:r>
          </a:p>
        </p:txBody>
      </p:sp>
    </p:spTree>
    <p:extLst>
      <p:ext uri="{BB962C8B-B14F-4D97-AF65-F5344CB8AC3E}">
        <p14:creationId xmlns:p14="http://schemas.microsoft.com/office/powerpoint/2010/main" val="39197864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C17F79D7-C03F-4A3B-49B0-EFE9E76DC7EF}"/>
            </a:ext>
          </a:extLst>
        </p:cNvPr>
        <p:cNvGrpSpPr/>
        <p:nvPr/>
      </p:nvGrpSpPr>
      <p:grpSpPr>
        <a:xfrm>
          <a:off x="0" y="0"/>
          <a:ext cx="0" cy="0"/>
          <a:chOff x="0" y="0"/>
          <a:chExt cx="0" cy="0"/>
        </a:xfrm>
      </p:grpSpPr>
      <p:sp>
        <p:nvSpPr>
          <p:cNvPr id="545" name="Google Shape;545;p57">
            <a:extLst>
              <a:ext uri="{FF2B5EF4-FFF2-40B4-BE49-F238E27FC236}">
                <a16:creationId xmlns:a16="http://schemas.microsoft.com/office/drawing/2014/main" id="{B2F5B9A5-1BDC-7323-A3DA-1C0AC13D4164}"/>
              </a:ext>
            </a:extLst>
          </p:cNvPr>
          <p:cNvSpPr/>
          <p:nvPr/>
        </p:nvSpPr>
        <p:spPr>
          <a:xfrm>
            <a:off x="0" y="550715"/>
            <a:ext cx="9144000" cy="870000"/>
          </a:xfrm>
          <a:prstGeom prst="rect">
            <a:avLst/>
          </a:prstGeom>
          <a:solidFill>
            <a:schemeClr val="dk2"/>
          </a:solidFill>
          <a:ln>
            <a:noFill/>
          </a:ln>
        </p:spPr>
        <p:txBody>
          <a:bodyPr spcFirstLastPara="1" wrap="square" lIns="91425" tIns="91425" rIns="91425" bIns="91425" anchor="ctr" anchorCtr="0">
            <a:noAutofit/>
          </a:bodyPr>
          <a:lstStyle/>
          <a:p>
            <a:pPr lvl="3"/>
            <a:r>
              <a:rPr lang="en-US" sz="2400" dirty="0"/>
              <a:t>	Comparison</a:t>
            </a:r>
            <a:endParaRPr sz="2400" dirty="0"/>
          </a:p>
        </p:txBody>
      </p:sp>
      <p:pic>
        <p:nvPicPr>
          <p:cNvPr id="4" name="Picture 2">
            <a:extLst>
              <a:ext uri="{FF2B5EF4-FFF2-40B4-BE49-F238E27FC236}">
                <a16:creationId xmlns:a16="http://schemas.microsoft.com/office/drawing/2014/main" id="{871F93ED-33ED-C6F2-7DAE-60DD54ADDF4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02154" y="1484564"/>
            <a:ext cx="4611076" cy="3446779"/>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360EEE8-B8BA-9D56-C7D2-74AF8B81806E}"/>
              </a:ext>
            </a:extLst>
          </p:cNvPr>
          <p:cNvSpPr txBox="1"/>
          <p:nvPr/>
        </p:nvSpPr>
        <p:spPr>
          <a:xfrm>
            <a:off x="8833899" y="4842344"/>
            <a:ext cx="383438" cy="307777"/>
          </a:xfrm>
          <a:prstGeom prst="rect">
            <a:avLst/>
          </a:prstGeom>
          <a:noFill/>
        </p:spPr>
        <p:txBody>
          <a:bodyPr wrap="none" rtlCol="0">
            <a:spAutoFit/>
          </a:bodyPr>
          <a:lstStyle/>
          <a:p>
            <a:r>
              <a:rPr lang="en-US" dirty="0"/>
              <a:t>26</a:t>
            </a:r>
          </a:p>
        </p:txBody>
      </p:sp>
    </p:spTree>
    <p:extLst>
      <p:ext uri="{BB962C8B-B14F-4D97-AF65-F5344CB8AC3E}">
        <p14:creationId xmlns:p14="http://schemas.microsoft.com/office/powerpoint/2010/main" val="29441042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44F895B7-F65A-81F0-7FBB-F8820A825A62}"/>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D9246397-4F4A-6A11-D5E8-4D072699F0B3}"/>
              </a:ext>
            </a:extLst>
          </p:cNvPr>
          <p:cNvGrpSpPr/>
          <p:nvPr/>
        </p:nvGrpSpPr>
        <p:grpSpPr>
          <a:xfrm>
            <a:off x="0" y="370892"/>
            <a:ext cx="9144000" cy="2571600"/>
            <a:chOff x="-257099" y="0"/>
            <a:chExt cx="9144000" cy="2571600"/>
          </a:xfrm>
        </p:grpSpPr>
        <p:sp>
          <p:nvSpPr>
            <p:cNvPr id="545" name="Google Shape;545;p57">
              <a:extLst>
                <a:ext uri="{FF2B5EF4-FFF2-40B4-BE49-F238E27FC236}">
                  <a16:creationId xmlns:a16="http://schemas.microsoft.com/office/drawing/2014/main" id="{05368539-647E-4A81-D8C2-9B57F18306CD}"/>
                </a:ext>
              </a:extLst>
            </p:cNvPr>
            <p:cNvSpPr/>
            <p:nvPr/>
          </p:nvSpPr>
          <p:spPr>
            <a:xfrm>
              <a:off x="-257099" y="187638"/>
              <a:ext cx="9144000" cy="870000"/>
            </a:xfrm>
            <a:prstGeom prst="rect">
              <a:avLst/>
            </a:prstGeom>
            <a:solidFill>
              <a:schemeClr val="dk2"/>
            </a:solidFill>
            <a:ln>
              <a:noFill/>
            </a:ln>
          </p:spPr>
          <p:txBody>
            <a:bodyPr spcFirstLastPara="1" wrap="square" lIns="91425" tIns="91425" rIns="91425" bIns="91425" anchor="ctr" anchorCtr="0">
              <a:noAutofit/>
            </a:bodyPr>
            <a:lstStyle/>
            <a:p>
              <a:pPr lvl="3"/>
              <a:r>
                <a:rPr lang="en-US" sz="2800" dirty="0"/>
                <a:t>	Conclusion</a:t>
              </a:r>
              <a:endParaRPr sz="2800" dirty="0"/>
            </a:p>
          </p:txBody>
        </p:sp>
        <p:cxnSp>
          <p:nvCxnSpPr>
            <p:cNvPr id="546" name="Google Shape;546;p57">
              <a:extLst>
                <a:ext uri="{FF2B5EF4-FFF2-40B4-BE49-F238E27FC236}">
                  <a16:creationId xmlns:a16="http://schemas.microsoft.com/office/drawing/2014/main" id="{F1C6B0AF-F7C0-55A6-8CDE-7B233B005CDD}"/>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4" name="TextBox 3">
            <a:extLst>
              <a:ext uri="{FF2B5EF4-FFF2-40B4-BE49-F238E27FC236}">
                <a16:creationId xmlns:a16="http://schemas.microsoft.com/office/drawing/2014/main" id="{F17FA570-8540-FC88-B369-31F5C562FE62}"/>
              </a:ext>
            </a:extLst>
          </p:cNvPr>
          <p:cNvSpPr txBox="1"/>
          <p:nvPr/>
        </p:nvSpPr>
        <p:spPr>
          <a:xfrm>
            <a:off x="679946" y="1616935"/>
            <a:ext cx="7784107" cy="3139321"/>
          </a:xfrm>
          <a:prstGeom prst="rect">
            <a:avLst/>
          </a:prstGeom>
          <a:noFill/>
        </p:spPr>
        <p:txBody>
          <a:bodyPr wrap="square" rtlCol="0">
            <a:spAutoFit/>
          </a:bodyPr>
          <a:lstStyle/>
          <a:p>
            <a:pPr marL="342900" indent="-342900">
              <a:buFont typeface="Arial" panose="020B0604020202020204" pitchFamily="34" charset="0"/>
              <a:buChar char="•"/>
            </a:pPr>
            <a:r>
              <a:rPr lang="en-US" sz="1800" dirty="0"/>
              <a:t>The generated synthetic URLs are used to address the Imbalance dataset problem.</a:t>
            </a:r>
          </a:p>
          <a:p>
            <a:endParaRPr lang="en-US" sz="1800" dirty="0"/>
          </a:p>
          <a:p>
            <a:pPr marL="342900" indent="-342900">
              <a:buFont typeface="Arial" panose="020B0604020202020204" pitchFamily="34" charset="0"/>
              <a:buChar char="•"/>
            </a:pPr>
            <a:r>
              <a:rPr lang="en-US" sz="1800" dirty="0"/>
              <a:t>The generator with LSTM model and discriminator with BERT model are performing well and giving real looking synthetic URLs.</a:t>
            </a:r>
          </a:p>
          <a:p>
            <a:pPr marL="342900" indent="-342900">
              <a:buFont typeface="Arial" panose="020B0604020202020204" pitchFamily="34" charset="0"/>
              <a:buChar char="•"/>
            </a:pPr>
            <a:endParaRPr lang="en-US" sz="1800" dirty="0"/>
          </a:p>
          <a:p>
            <a:pPr marL="342900" indent="-342900">
              <a:buFont typeface="Arial" panose="020B0604020202020204" pitchFamily="34" charset="0"/>
              <a:buChar char="•"/>
            </a:pPr>
            <a:r>
              <a:rPr lang="en-US" sz="1800" dirty="0"/>
              <a:t>Using the recently discovered suspicious URLs we can generate synthetic data and keep the detection model updated.</a:t>
            </a:r>
          </a:p>
          <a:p>
            <a:pPr marL="342900" indent="-342900">
              <a:buFont typeface="Arial" panose="020B0604020202020204" pitchFamily="34" charset="0"/>
              <a:buChar char="•"/>
            </a:pPr>
            <a:endParaRPr lang="en-US" sz="1800" dirty="0"/>
          </a:p>
          <a:p>
            <a:pPr marL="342900" indent="-342900">
              <a:buFont typeface="Arial" panose="020B0604020202020204" pitchFamily="34" charset="0"/>
              <a:buChar char="•"/>
            </a:pPr>
            <a:r>
              <a:rPr lang="en-US" sz="1800" dirty="0"/>
              <a:t>The balanced dataset is increasing the accuracy, precision, recall and F1 score.</a:t>
            </a:r>
          </a:p>
        </p:txBody>
      </p:sp>
      <p:sp>
        <p:nvSpPr>
          <p:cNvPr id="2" name="TextBox 1">
            <a:extLst>
              <a:ext uri="{FF2B5EF4-FFF2-40B4-BE49-F238E27FC236}">
                <a16:creationId xmlns:a16="http://schemas.microsoft.com/office/drawing/2014/main" id="{C0168B41-14B6-A0B7-53D7-5A9C48A2B300}"/>
              </a:ext>
            </a:extLst>
          </p:cNvPr>
          <p:cNvSpPr txBox="1"/>
          <p:nvPr/>
        </p:nvSpPr>
        <p:spPr>
          <a:xfrm>
            <a:off x="8760562" y="4756256"/>
            <a:ext cx="383438" cy="307777"/>
          </a:xfrm>
          <a:prstGeom prst="rect">
            <a:avLst/>
          </a:prstGeom>
          <a:noFill/>
        </p:spPr>
        <p:txBody>
          <a:bodyPr wrap="none" rtlCol="0">
            <a:spAutoFit/>
          </a:bodyPr>
          <a:lstStyle/>
          <a:p>
            <a:r>
              <a:rPr lang="en-US" dirty="0"/>
              <a:t>27</a:t>
            </a:r>
          </a:p>
        </p:txBody>
      </p:sp>
    </p:spTree>
    <p:extLst>
      <p:ext uri="{BB962C8B-B14F-4D97-AF65-F5344CB8AC3E}">
        <p14:creationId xmlns:p14="http://schemas.microsoft.com/office/powerpoint/2010/main" val="28944951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43">
          <a:extLst>
            <a:ext uri="{FF2B5EF4-FFF2-40B4-BE49-F238E27FC236}">
              <a16:creationId xmlns:a16="http://schemas.microsoft.com/office/drawing/2014/main" id="{4ECA7804-EE66-2CE5-CC7C-59197627BFA5}"/>
            </a:ext>
          </a:extLst>
        </p:cNvPr>
        <p:cNvGrpSpPr/>
        <p:nvPr/>
      </p:nvGrpSpPr>
      <p:grpSpPr>
        <a:xfrm>
          <a:off x="0" y="0"/>
          <a:ext cx="0" cy="0"/>
          <a:chOff x="0" y="0"/>
          <a:chExt cx="0" cy="0"/>
        </a:xfrm>
      </p:grpSpPr>
      <p:grpSp>
        <p:nvGrpSpPr>
          <p:cNvPr id="544" name="Google Shape;544;p57">
            <a:extLst>
              <a:ext uri="{FF2B5EF4-FFF2-40B4-BE49-F238E27FC236}">
                <a16:creationId xmlns:a16="http://schemas.microsoft.com/office/drawing/2014/main" id="{997F44F5-79E5-F7DB-7D0F-15133188A011}"/>
              </a:ext>
            </a:extLst>
          </p:cNvPr>
          <p:cNvGrpSpPr/>
          <p:nvPr/>
        </p:nvGrpSpPr>
        <p:grpSpPr>
          <a:xfrm>
            <a:off x="0" y="146775"/>
            <a:ext cx="9144000" cy="2571600"/>
            <a:chOff x="-257099" y="0"/>
            <a:chExt cx="9144000" cy="2571600"/>
          </a:xfrm>
        </p:grpSpPr>
        <p:sp>
          <p:nvSpPr>
            <p:cNvPr id="545" name="Google Shape;545;p57">
              <a:extLst>
                <a:ext uri="{FF2B5EF4-FFF2-40B4-BE49-F238E27FC236}">
                  <a16:creationId xmlns:a16="http://schemas.microsoft.com/office/drawing/2014/main" id="{C48E0312-C753-1A24-4ECC-AFFB50CAC035}"/>
                </a:ext>
              </a:extLst>
            </p:cNvPr>
            <p:cNvSpPr/>
            <p:nvPr/>
          </p:nvSpPr>
          <p:spPr>
            <a:xfrm>
              <a:off x="-257099" y="187638"/>
              <a:ext cx="9144000" cy="870000"/>
            </a:xfrm>
            <a:prstGeom prst="rect">
              <a:avLst/>
            </a:prstGeom>
            <a:solidFill>
              <a:schemeClr val="dk2"/>
            </a:solidFill>
            <a:ln>
              <a:noFill/>
            </a:ln>
          </p:spPr>
          <p:txBody>
            <a:bodyPr spcFirstLastPara="1" wrap="square" lIns="91425" tIns="91425" rIns="91425" bIns="91425" anchor="ctr" anchorCtr="0">
              <a:noAutofit/>
            </a:bodyPr>
            <a:lstStyle/>
            <a:p>
              <a:pPr lvl="3"/>
              <a:r>
                <a:rPr lang="en-US" sz="2800" dirty="0"/>
                <a:t>	Challenges and Future Work</a:t>
              </a:r>
              <a:endParaRPr sz="2800" dirty="0"/>
            </a:p>
          </p:txBody>
        </p:sp>
        <p:cxnSp>
          <p:nvCxnSpPr>
            <p:cNvPr id="546" name="Google Shape;546;p57">
              <a:extLst>
                <a:ext uri="{FF2B5EF4-FFF2-40B4-BE49-F238E27FC236}">
                  <a16:creationId xmlns:a16="http://schemas.microsoft.com/office/drawing/2014/main" id="{7E7C98DE-1A7A-EF04-B3D9-7B2522B603FA}"/>
                </a:ext>
              </a:extLst>
            </p:cNvPr>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4" name="TextBox 3">
            <a:extLst>
              <a:ext uri="{FF2B5EF4-FFF2-40B4-BE49-F238E27FC236}">
                <a16:creationId xmlns:a16="http://schemas.microsoft.com/office/drawing/2014/main" id="{5AAAC5E8-155E-63C0-6DAC-F83E31484267}"/>
              </a:ext>
            </a:extLst>
          </p:cNvPr>
          <p:cNvSpPr txBox="1"/>
          <p:nvPr/>
        </p:nvSpPr>
        <p:spPr>
          <a:xfrm>
            <a:off x="679946" y="1282083"/>
            <a:ext cx="7784107" cy="3908762"/>
          </a:xfrm>
          <a:prstGeom prst="rect">
            <a:avLst/>
          </a:prstGeom>
          <a:noFill/>
        </p:spPr>
        <p:txBody>
          <a:bodyPr wrap="square" rtlCol="0">
            <a:spAutoFit/>
          </a:bodyPr>
          <a:lstStyle/>
          <a:p>
            <a:pPr marL="342900" indent="-342900">
              <a:buFont typeface="Arial" panose="020B0604020202020204" pitchFamily="34" charset="0"/>
              <a:buChar char="•"/>
            </a:pPr>
            <a:r>
              <a:rPr lang="en-US" sz="1800" b="0" i="0" u="none" strike="noStrike" dirty="0">
                <a:effectLst/>
                <a:latin typeface="+mn-lt"/>
              </a:rPr>
              <a:t>Achieving a balance where both models improve simultaneously can be challenging.</a:t>
            </a:r>
          </a:p>
          <a:p>
            <a:endParaRPr lang="en-US" sz="1800" b="0" i="0" u="none" strike="noStrike" dirty="0">
              <a:effectLst/>
              <a:latin typeface="+mn-lt"/>
            </a:endParaRPr>
          </a:p>
          <a:p>
            <a:pPr marL="342900" indent="-342900">
              <a:buFont typeface="Arial" panose="020B0604020202020204" pitchFamily="34" charset="0"/>
              <a:buChar char="•"/>
            </a:pPr>
            <a:r>
              <a:rPr lang="en-US" sz="1800" b="0" i="0" u="none" strike="noStrike" dirty="0">
                <a:effectLst/>
                <a:latin typeface="+mn-lt"/>
              </a:rPr>
              <a:t>The realistic nature of GAN-generated data can lead to unintended consequences, such as the potential misuse of synthetic data.</a:t>
            </a:r>
          </a:p>
          <a:p>
            <a:pPr marL="342900" indent="-342900">
              <a:buFont typeface="Arial" panose="020B0604020202020204" pitchFamily="34" charset="0"/>
              <a:buChar char="•"/>
            </a:pPr>
            <a:endParaRPr lang="en-US" sz="1800" b="0" i="0" u="none" strike="noStrike" dirty="0">
              <a:effectLst/>
              <a:latin typeface="+mn-lt"/>
            </a:endParaRPr>
          </a:p>
          <a:p>
            <a:pPr marL="285750" indent="-285750">
              <a:buFont typeface="Arial" panose="020B0604020202020204" pitchFamily="34" charset="0"/>
              <a:buChar char="•"/>
            </a:pPr>
            <a:r>
              <a:rPr lang="en-US" sz="2000" dirty="0">
                <a:latin typeface="+mn-lt"/>
              </a:rPr>
              <a:t>Increase the efficiency of adversarial process.</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Using different GAN models for hostnames and path after hostnames. </a:t>
            </a:r>
          </a:p>
          <a:p>
            <a:pPr marL="285750" indent="-285750">
              <a:buFont typeface="Arial" panose="020B0604020202020204" pitchFamily="34" charset="0"/>
              <a:buChar char="•"/>
            </a:pPr>
            <a:endParaRPr lang="en-US" sz="2000" dirty="0">
              <a:latin typeface="+mn-lt"/>
            </a:endParaRPr>
          </a:p>
          <a:p>
            <a:pPr marL="285750" indent="-285750">
              <a:buFont typeface="Arial" panose="020B0604020202020204" pitchFamily="34" charset="0"/>
              <a:buChar char="•"/>
            </a:pPr>
            <a:r>
              <a:rPr lang="en-US" sz="2000" dirty="0">
                <a:latin typeface="+mn-lt"/>
              </a:rPr>
              <a:t>Develop a web-based application to generate synthetic data.</a:t>
            </a:r>
          </a:p>
          <a:p>
            <a:pPr marL="285750" indent="-285750">
              <a:buFont typeface="Arial" panose="020B0604020202020204" pitchFamily="34" charset="0"/>
              <a:buChar char="•"/>
            </a:pPr>
            <a:endParaRPr lang="en-US" sz="2000" i="0" u="none" strike="noStrike" dirty="0">
              <a:solidFill>
                <a:srgbClr val="000000"/>
              </a:solidFill>
              <a:effectLst/>
              <a:latin typeface="+mn-lt"/>
            </a:endParaRPr>
          </a:p>
        </p:txBody>
      </p:sp>
      <p:sp>
        <p:nvSpPr>
          <p:cNvPr id="2" name="TextBox 1">
            <a:extLst>
              <a:ext uri="{FF2B5EF4-FFF2-40B4-BE49-F238E27FC236}">
                <a16:creationId xmlns:a16="http://schemas.microsoft.com/office/drawing/2014/main" id="{47592570-2187-018F-3917-B50F6B0E0481}"/>
              </a:ext>
            </a:extLst>
          </p:cNvPr>
          <p:cNvSpPr txBox="1"/>
          <p:nvPr/>
        </p:nvSpPr>
        <p:spPr>
          <a:xfrm>
            <a:off x="8760562" y="4796913"/>
            <a:ext cx="383438" cy="307777"/>
          </a:xfrm>
          <a:prstGeom prst="rect">
            <a:avLst/>
          </a:prstGeom>
          <a:noFill/>
        </p:spPr>
        <p:txBody>
          <a:bodyPr wrap="none" rtlCol="0">
            <a:spAutoFit/>
          </a:bodyPr>
          <a:lstStyle/>
          <a:p>
            <a:r>
              <a:rPr lang="en-US" dirty="0"/>
              <a:t>28</a:t>
            </a:r>
          </a:p>
        </p:txBody>
      </p:sp>
    </p:spTree>
    <p:extLst>
      <p:ext uri="{BB962C8B-B14F-4D97-AF65-F5344CB8AC3E}">
        <p14:creationId xmlns:p14="http://schemas.microsoft.com/office/powerpoint/2010/main" val="24035206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7">
          <a:extLst>
            <a:ext uri="{FF2B5EF4-FFF2-40B4-BE49-F238E27FC236}">
              <a16:creationId xmlns:a16="http://schemas.microsoft.com/office/drawing/2014/main" id="{AA673D69-C0B8-BBF8-2D63-B1EDAC95D0CE}"/>
            </a:ext>
          </a:extLst>
        </p:cNvPr>
        <p:cNvGrpSpPr/>
        <p:nvPr/>
      </p:nvGrpSpPr>
      <p:grpSpPr>
        <a:xfrm>
          <a:off x="0" y="0"/>
          <a:ext cx="0" cy="0"/>
          <a:chOff x="0" y="0"/>
          <a:chExt cx="0" cy="0"/>
        </a:xfrm>
      </p:grpSpPr>
      <p:sp>
        <p:nvSpPr>
          <p:cNvPr id="348" name="Google Shape;348;p47">
            <a:extLst>
              <a:ext uri="{FF2B5EF4-FFF2-40B4-BE49-F238E27FC236}">
                <a16:creationId xmlns:a16="http://schemas.microsoft.com/office/drawing/2014/main" id="{312C6461-C1A8-E2B1-2747-E9C7DC014B0E}"/>
              </a:ext>
            </a:extLst>
          </p:cNvPr>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n-lt"/>
              </a:rPr>
              <a:t>References</a:t>
            </a:r>
            <a:endParaRPr dirty="0">
              <a:latin typeface="+mn-lt"/>
            </a:endParaRPr>
          </a:p>
        </p:txBody>
      </p:sp>
      <p:sp>
        <p:nvSpPr>
          <p:cNvPr id="349" name="Google Shape;349;p47">
            <a:extLst>
              <a:ext uri="{FF2B5EF4-FFF2-40B4-BE49-F238E27FC236}">
                <a16:creationId xmlns:a16="http://schemas.microsoft.com/office/drawing/2014/main" id="{D3E7BDAE-ED51-E695-1712-DFE4E9F7F646}"/>
              </a:ext>
            </a:extLst>
          </p:cNvPr>
          <p:cNvSpPr txBox="1">
            <a:spLocks noGrp="1"/>
          </p:cNvSpPr>
          <p:nvPr>
            <p:ph type="subTitle" idx="1"/>
          </p:nvPr>
        </p:nvSpPr>
        <p:spPr>
          <a:xfrm>
            <a:off x="802076" y="1190777"/>
            <a:ext cx="6930250" cy="3646946"/>
          </a:xfrm>
          <a:prstGeom prst="rect">
            <a:avLst/>
          </a:prstGeom>
        </p:spPr>
        <p:txBody>
          <a:bodyPr spcFirstLastPara="1" wrap="square" lIns="91425" tIns="91425" rIns="91425" bIns="91425" anchor="t" anchorCtr="0">
            <a:noAutofit/>
          </a:bodyPr>
          <a:lstStyle/>
          <a:p>
            <a:pPr marL="457200" indent="-457200" algn="l">
              <a:buFont typeface="+mj-lt"/>
              <a:buAutoNum type="arabicPeriod"/>
            </a:pPr>
            <a:r>
              <a:rPr lang="en-US" sz="1200" dirty="0">
                <a:effectLst/>
                <a:hlinkClick r:id="rId3"/>
              </a:rPr>
              <a:t>https://www.zscaler.com/blogs/security-research/phishing-attacks-rise-58-year-ai-threatlabz-2024-phishing-report</a:t>
            </a:r>
            <a:endParaRPr lang="en-US" sz="1200" dirty="0">
              <a:effectLst/>
            </a:endParaRPr>
          </a:p>
          <a:p>
            <a:pPr marL="457200" indent="-457200" algn="l">
              <a:buFont typeface="+mj-lt"/>
              <a:buAutoNum type="arabicPeriod"/>
            </a:pPr>
            <a:r>
              <a:rPr lang="en-US" sz="1200" dirty="0">
                <a:effectLst/>
                <a:hlinkClick r:id="rId4"/>
              </a:rPr>
              <a:t>https://apwg.org/trendsreports/</a:t>
            </a:r>
            <a:endParaRPr lang="en-US" sz="1200" dirty="0">
              <a:effectLst/>
            </a:endParaRPr>
          </a:p>
          <a:p>
            <a:pPr marL="457200" indent="-457200" algn="l">
              <a:buFont typeface="+mj-lt"/>
              <a:buAutoNum type="arabicPeriod"/>
            </a:pPr>
            <a:r>
              <a:rPr lang="en-US" sz="1200" dirty="0">
                <a:hlinkClick r:id="rId5"/>
              </a:rPr>
              <a:t>https://www.kaspersky.co.uk/about/press-releases/malware-variety-grows-by-137-in-2019-due-to-web-skimmers</a:t>
            </a:r>
            <a:endParaRPr lang="en-US" sz="1200" dirty="0">
              <a:effectLst/>
            </a:endParaRPr>
          </a:p>
          <a:p>
            <a:pPr marL="457200" indent="-457200" algn="l">
              <a:buFont typeface="+mj-lt"/>
              <a:buAutoNum type="arabicPeriod"/>
            </a:pPr>
            <a:r>
              <a:rPr lang="en-US" sz="1200" dirty="0">
                <a:hlinkClick r:id="rId6"/>
              </a:rPr>
              <a:t>https://www.knowbe4.com/press/new-knowbe4-phishing-report-reveals-hr-and-it-related-emails-are-the-top-choices-for-phishing-scams</a:t>
            </a:r>
            <a:endParaRPr lang="en-US" sz="1200" dirty="0"/>
          </a:p>
          <a:p>
            <a:pPr marL="457200" indent="-457200" algn="l">
              <a:buFont typeface="+mj-lt"/>
              <a:buAutoNum type="arabicPeriod"/>
            </a:pPr>
            <a:r>
              <a:rPr lang="en-US" sz="1200" dirty="0">
                <a:hlinkClick r:id="rId7"/>
              </a:rPr>
              <a:t>https://k21academy.com/ai-ml/gen-ai/generative-adversarial-networks/</a:t>
            </a:r>
            <a:endParaRPr lang="en-US" sz="1200" dirty="0"/>
          </a:p>
          <a:p>
            <a:pPr marL="457200" indent="-457200" algn="l">
              <a:buFont typeface="+mj-lt"/>
              <a:buAutoNum type="arabicPeriod"/>
            </a:pPr>
            <a:r>
              <a:rPr lang="en-US" sz="1200" dirty="0">
                <a:effectLst/>
                <a:hlinkClick r:id="rId8"/>
              </a:rPr>
              <a:t>https://www.mdpi.com/1424-8220/23/20/8499</a:t>
            </a:r>
            <a:endParaRPr lang="en-US" sz="1200" dirty="0">
              <a:effectLst/>
            </a:endParaRPr>
          </a:p>
          <a:p>
            <a:pPr marL="457200" indent="-457200" algn="l">
              <a:buFont typeface="+mj-lt"/>
              <a:buAutoNum type="arabicPeriod"/>
            </a:pPr>
            <a:r>
              <a:rPr lang="en-US" sz="1200" dirty="0">
                <a:effectLst/>
                <a:hlinkClick r:id="rId9"/>
              </a:rPr>
              <a:t>https://dl.acm.org/doi/abs/10.1145/3375708.3380315?casa_token=qDA3A1ALiKwAAAAA:HwucSY3A7XUQBlV__d4-3bWH-ZFeDlRTd4eT_xrAqTub6puYfe9CQFSSot9gNRbfCmfXx0havxjj</a:t>
            </a:r>
            <a:endParaRPr lang="en-US" sz="1100" dirty="0">
              <a:effectLst/>
            </a:endParaRPr>
          </a:p>
          <a:p>
            <a:pPr indent="-457200" algn="l">
              <a:buFont typeface="+mj-lt"/>
              <a:buAutoNum type="arabicPeriod"/>
            </a:pPr>
            <a:r>
              <a:rPr lang="en-US" sz="1100" dirty="0">
                <a:hlinkClick r:id="rId10"/>
              </a:rPr>
              <a:t>https://ieeexplore.ieee.org/abstract/document/9585287?casa_token=NKMx0v9hyWYAAAAA:TwShwTc2mlknRtMbRpb23Qlhilrv5Lfc6rO45ip75m3SoA5VSyZF9iK3KYJ773db6uc3_oBB</a:t>
            </a:r>
            <a:endParaRPr lang="en-US" sz="1100" dirty="0"/>
          </a:p>
          <a:p>
            <a:pPr marL="457200" indent="-457200" algn="l">
              <a:buFont typeface="+mj-lt"/>
              <a:buAutoNum type="arabicPeriod"/>
            </a:pPr>
            <a:endParaRPr lang="en-US" sz="1100" dirty="0">
              <a:effectLst/>
            </a:endParaRPr>
          </a:p>
          <a:p>
            <a:pPr marL="457200" indent="-457200" algn="l">
              <a:buFont typeface="+mj-lt"/>
              <a:buAutoNum type="arabicPeriod"/>
            </a:pPr>
            <a:endParaRPr lang="en-US" sz="1100" dirty="0"/>
          </a:p>
          <a:p>
            <a:pPr marL="457200" indent="-457200" algn="l">
              <a:buFont typeface="+mj-lt"/>
              <a:buAutoNum type="arabicPeriod"/>
            </a:pPr>
            <a:endParaRPr lang="en-US" sz="1100" dirty="0"/>
          </a:p>
        </p:txBody>
      </p:sp>
      <p:sp>
        <p:nvSpPr>
          <p:cNvPr id="3" name="TextBox 2">
            <a:extLst>
              <a:ext uri="{FF2B5EF4-FFF2-40B4-BE49-F238E27FC236}">
                <a16:creationId xmlns:a16="http://schemas.microsoft.com/office/drawing/2014/main" id="{87ECD37F-4972-ABF3-BD63-8467552A57A9}"/>
              </a:ext>
            </a:extLst>
          </p:cNvPr>
          <p:cNvSpPr txBox="1"/>
          <p:nvPr/>
        </p:nvSpPr>
        <p:spPr>
          <a:xfrm>
            <a:off x="8430725" y="4696407"/>
            <a:ext cx="383438" cy="307777"/>
          </a:xfrm>
          <a:prstGeom prst="rect">
            <a:avLst/>
          </a:prstGeom>
          <a:noFill/>
        </p:spPr>
        <p:txBody>
          <a:bodyPr wrap="none" rtlCol="0">
            <a:spAutoFit/>
          </a:bodyPr>
          <a:lstStyle/>
          <a:p>
            <a:r>
              <a:rPr lang="en-US" dirty="0"/>
              <a:t>29</a:t>
            </a:r>
          </a:p>
        </p:txBody>
      </p:sp>
    </p:spTree>
    <p:extLst>
      <p:ext uri="{BB962C8B-B14F-4D97-AF65-F5344CB8AC3E}">
        <p14:creationId xmlns:p14="http://schemas.microsoft.com/office/powerpoint/2010/main" val="3673407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57">
          <a:extLst>
            <a:ext uri="{FF2B5EF4-FFF2-40B4-BE49-F238E27FC236}">
              <a16:creationId xmlns:a16="http://schemas.microsoft.com/office/drawing/2014/main" id="{E8618B80-F73A-75D9-DD18-92DEAFC7753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D939CF4-67E0-7ECD-CDC7-E1B104BBDCC3}"/>
              </a:ext>
            </a:extLst>
          </p:cNvPr>
          <p:cNvSpPr>
            <a:spLocks noGrp="1"/>
          </p:cNvSpPr>
          <p:nvPr>
            <p:ph type="title"/>
          </p:nvPr>
        </p:nvSpPr>
        <p:spPr/>
        <p:txBody>
          <a:bodyPr/>
          <a:lstStyle/>
          <a:p>
            <a:r>
              <a:rPr lang="en-US" sz="3200" dirty="0">
                <a:latin typeface="+mj-lt"/>
              </a:rPr>
              <a:t>What is Phishing Attack</a:t>
            </a:r>
            <a:endParaRPr lang="en-US" dirty="0">
              <a:latin typeface="+mj-lt"/>
            </a:endParaRPr>
          </a:p>
        </p:txBody>
      </p:sp>
      <p:pic>
        <p:nvPicPr>
          <p:cNvPr id="4" name="Picture 3" descr="Phishing attacks are not limited to email - 4C Group">
            <a:extLst>
              <a:ext uri="{FF2B5EF4-FFF2-40B4-BE49-F238E27FC236}">
                <a16:creationId xmlns:a16="http://schemas.microsoft.com/office/drawing/2014/main" id="{B6155E9D-E825-6F65-A177-E2AF7D1530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9623" r="26161" b="2"/>
          <a:stretch/>
        </p:blipFill>
        <p:spPr bwMode="auto">
          <a:xfrm>
            <a:off x="4911869" y="1174839"/>
            <a:ext cx="3631095" cy="377431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E97CC43-F551-A270-97BE-3FAA097C0001}"/>
              </a:ext>
            </a:extLst>
          </p:cNvPr>
          <p:cNvSpPr txBox="1"/>
          <p:nvPr/>
        </p:nvSpPr>
        <p:spPr>
          <a:xfrm>
            <a:off x="381553" y="1478642"/>
            <a:ext cx="4445097" cy="2723823"/>
          </a:xfrm>
          <a:prstGeom prst="rect">
            <a:avLst/>
          </a:prstGeom>
          <a:noFill/>
        </p:spPr>
        <p:txBody>
          <a:bodyPr wrap="square" rtlCol="0">
            <a:spAutoFit/>
          </a:bodyPr>
          <a:lstStyle/>
          <a:p>
            <a:pPr marL="285750" indent="-285750">
              <a:buFont typeface="Arial" panose="020B0604020202020204" pitchFamily="34" charset="0"/>
              <a:buChar char="•"/>
            </a:pPr>
            <a:r>
              <a:rPr lang="en-US" sz="1600" b="0" i="0" u="none" strike="noStrike" dirty="0">
                <a:effectLst/>
                <a:latin typeface="+mn-lt"/>
              </a:rPr>
              <a:t>Phishing is a type of cybersecurity attack during which malicious actors send messages pretending to be a trusted person or entity.</a:t>
            </a:r>
          </a:p>
          <a:p>
            <a:pPr marL="285750" indent="-285750">
              <a:buFont typeface="Arial" panose="020B0604020202020204" pitchFamily="34" charset="0"/>
              <a:buChar char="•"/>
            </a:pPr>
            <a:endParaRPr lang="en-US" sz="1600" b="0" i="0" u="none" strike="noStrike" dirty="0">
              <a:effectLst/>
              <a:latin typeface="+mn-lt"/>
            </a:endParaRPr>
          </a:p>
          <a:p>
            <a:pPr marL="285750" indent="-285750">
              <a:buFont typeface="Arial" panose="020B0604020202020204" pitchFamily="34" charset="0"/>
              <a:buChar char="•"/>
            </a:pPr>
            <a:r>
              <a:rPr lang="en-US" sz="1600" b="0" i="0" u="none" strike="noStrike" dirty="0">
                <a:effectLst/>
                <a:latin typeface="+mn-lt"/>
              </a:rPr>
              <a:t>Phishing attack manipulate a user, causing them to perform actions like installing a malicious file, clicking a malicious link, or divulging sensitive information such as access credentials.</a:t>
            </a:r>
            <a:endParaRPr lang="en-US" sz="1600" dirty="0">
              <a:latin typeface="+mn-lt"/>
            </a:endParaRPr>
          </a:p>
          <a:p>
            <a:endParaRPr lang="en-US" sz="1100" dirty="0">
              <a:latin typeface="+mn-lt"/>
            </a:endParaRPr>
          </a:p>
        </p:txBody>
      </p:sp>
      <p:sp>
        <p:nvSpPr>
          <p:cNvPr id="2" name="TextBox 1">
            <a:extLst>
              <a:ext uri="{FF2B5EF4-FFF2-40B4-BE49-F238E27FC236}">
                <a16:creationId xmlns:a16="http://schemas.microsoft.com/office/drawing/2014/main" id="{16778EB3-8119-2023-27F5-154403557DDE}"/>
              </a:ext>
            </a:extLst>
          </p:cNvPr>
          <p:cNvSpPr txBox="1"/>
          <p:nvPr/>
        </p:nvSpPr>
        <p:spPr>
          <a:xfrm>
            <a:off x="8628183" y="4795267"/>
            <a:ext cx="284052" cy="307777"/>
          </a:xfrm>
          <a:prstGeom prst="rect">
            <a:avLst/>
          </a:prstGeom>
          <a:noFill/>
        </p:spPr>
        <p:txBody>
          <a:bodyPr wrap="none" rtlCol="0">
            <a:spAutoFit/>
          </a:bodyPr>
          <a:lstStyle/>
          <a:p>
            <a:r>
              <a:rPr lang="en-US" dirty="0"/>
              <a:t>4</a:t>
            </a:r>
          </a:p>
        </p:txBody>
      </p:sp>
    </p:spTree>
    <p:extLst>
      <p:ext uri="{BB962C8B-B14F-4D97-AF65-F5344CB8AC3E}">
        <p14:creationId xmlns:p14="http://schemas.microsoft.com/office/powerpoint/2010/main" val="42931757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7">
          <a:extLst>
            <a:ext uri="{FF2B5EF4-FFF2-40B4-BE49-F238E27FC236}">
              <a16:creationId xmlns:a16="http://schemas.microsoft.com/office/drawing/2014/main" id="{700F28EC-4186-DE9B-F7F0-40A45A40A958}"/>
            </a:ext>
          </a:extLst>
        </p:cNvPr>
        <p:cNvGrpSpPr/>
        <p:nvPr/>
      </p:nvGrpSpPr>
      <p:grpSpPr>
        <a:xfrm>
          <a:off x="0" y="0"/>
          <a:ext cx="0" cy="0"/>
          <a:chOff x="0" y="0"/>
          <a:chExt cx="0" cy="0"/>
        </a:xfrm>
      </p:grpSpPr>
      <p:sp>
        <p:nvSpPr>
          <p:cNvPr id="348" name="Google Shape;348;p47">
            <a:extLst>
              <a:ext uri="{FF2B5EF4-FFF2-40B4-BE49-F238E27FC236}">
                <a16:creationId xmlns:a16="http://schemas.microsoft.com/office/drawing/2014/main" id="{B6EFC670-2317-8A5E-6A4D-D4896476E295}"/>
              </a:ext>
            </a:extLst>
          </p:cNvPr>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n-lt"/>
              </a:rPr>
              <a:t>References</a:t>
            </a:r>
            <a:endParaRPr dirty="0">
              <a:latin typeface="+mn-lt"/>
            </a:endParaRPr>
          </a:p>
        </p:txBody>
      </p:sp>
      <p:sp>
        <p:nvSpPr>
          <p:cNvPr id="349" name="Google Shape;349;p47">
            <a:extLst>
              <a:ext uri="{FF2B5EF4-FFF2-40B4-BE49-F238E27FC236}">
                <a16:creationId xmlns:a16="http://schemas.microsoft.com/office/drawing/2014/main" id="{C06A29D1-B8DA-7CFB-B5B4-AFF3B6A25AD1}"/>
              </a:ext>
            </a:extLst>
          </p:cNvPr>
          <p:cNvSpPr txBox="1">
            <a:spLocks noGrp="1"/>
          </p:cNvSpPr>
          <p:nvPr>
            <p:ph type="subTitle" idx="1"/>
          </p:nvPr>
        </p:nvSpPr>
        <p:spPr>
          <a:xfrm>
            <a:off x="802076" y="1190777"/>
            <a:ext cx="6930250" cy="3646946"/>
          </a:xfrm>
          <a:prstGeom prst="rect">
            <a:avLst/>
          </a:prstGeom>
        </p:spPr>
        <p:txBody>
          <a:bodyPr spcFirstLastPara="1" wrap="square" lIns="91425" tIns="91425" rIns="91425" bIns="91425" anchor="t" anchorCtr="0">
            <a:noAutofit/>
          </a:bodyPr>
          <a:lstStyle/>
          <a:p>
            <a:pPr marL="514350" indent="-514350" algn="l">
              <a:buFont typeface="+mj-lt"/>
              <a:buAutoNum type="arabicPeriod" startAt="9"/>
            </a:pPr>
            <a:r>
              <a:rPr lang="en-US" sz="1200" dirty="0">
                <a:effectLst/>
                <a:hlinkClick r:id="rId3"/>
              </a:rPr>
              <a:t>https://www.researchgate.net/publication/380184574_Generative_adversarial_network-based_phishing_URL_detection_with_variational_autoencoder_and_transformer</a:t>
            </a:r>
            <a:endParaRPr lang="en-US" sz="1200" dirty="0">
              <a:hlinkClick r:id="rId4"/>
            </a:endParaRPr>
          </a:p>
          <a:p>
            <a:pPr marL="514350" indent="-514350" algn="l">
              <a:buFont typeface="+mj-lt"/>
              <a:buAutoNum type="arabicPeriod" startAt="9"/>
            </a:pPr>
            <a:r>
              <a:rPr lang="en-US" sz="1200" dirty="0">
                <a:hlinkClick r:id="rId5"/>
              </a:rPr>
              <a:t>https://www.astrill.com/blog/what-is-url-phishing/</a:t>
            </a:r>
            <a:endParaRPr lang="en-US" sz="1200" dirty="0"/>
          </a:p>
          <a:p>
            <a:pPr marL="514350" indent="-514350" algn="l">
              <a:buFont typeface="+mj-lt"/>
              <a:buAutoNum type="arabicPeriod" startAt="9"/>
            </a:pPr>
            <a:r>
              <a:rPr lang="en-US" sz="1200" dirty="0">
                <a:hlinkClick r:id="rId6"/>
              </a:rPr>
              <a:t>https://ieeexplore.ieee.org/stamp/stamp.jsp?tp=&amp;arnumber=9965414</a:t>
            </a:r>
            <a:endParaRPr lang="en-US" sz="1200" dirty="0"/>
          </a:p>
          <a:p>
            <a:pPr marL="514350" indent="-514350" algn="l">
              <a:buFont typeface="+mj-lt"/>
              <a:buAutoNum type="arabicPeriod" startAt="9"/>
            </a:pPr>
            <a:endParaRPr lang="en-US" sz="1200" dirty="0"/>
          </a:p>
          <a:p>
            <a:pPr marL="514350" indent="-514350">
              <a:buFont typeface="+mj-lt"/>
              <a:buAutoNum type="arabicPeriod" startAt="9"/>
            </a:pPr>
            <a:endParaRPr lang="en-US" sz="1200" dirty="0"/>
          </a:p>
          <a:p>
            <a:pPr marL="457200" indent="-457200" algn="l">
              <a:buFont typeface="+mj-lt"/>
              <a:buAutoNum type="arabicPeriod"/>
            </a:pPr>
            <a:endParaRPr lang="en-US" sz="1100" dirty="0">
              <a:effectLst/>
            </a:endParaRPr>
          </a:p>
          <a:p>
            <a:pPr marL="457200" indent="-457200" algn="l">
              <a:buFont typeface="+mj-lt"/>
              <a:buAutoNum type="arabicPeriod"/>
            </a:pPr>
            <a:endParaRPr lang="en-US" sz="1100" dirty="0"/>
          </a:p>
          <a:p>
            <a:pPr marL="457200" indent="-457200" algn="l">
              <a:buFont typeface="+mj-lt"/>
              <a:buAutoNum type="arabicPeriod"/>
            </a:pPr>
            <a:endParaRPr lang="en-US" sz="1100" dirty="0"/>
          </a:p>
        </p:txBody>
      </p:sp>
      <p:sp>
        <p:nvSpPr>
          <p:cNvPr id="2" name="TextBox 1">
            <a:extLst>
              <a:ext uri="{FF2B5EF4-FFF2-40B4-BE49-F238E27FC236}">
                <a16:creationId xmlns:a16="http://schemas.microsoft.com/office/drawing/2014/main" id="{70942EFC-25C5-33AC-671D-BC43C71E863F}"/>
              </a:ext>
            </a:extLst>
          </p:cNvPr>
          <p:cNvSpPr txBox="1"/>
          <p:nvPr/>
        </p:nvSpPr>
        <p:spPr>
          <a:xfrm>
            <a:off x="8340918" y="4810539"/>
            <a:ext cx="383438" cy="307777"/>
          </a:xfrm>
          <a:prstGeom prst="rect">
            <a:avLst/>
          </a:prstGeom>
          <a:noFill/>
        </p:spPr>
        <p:txBody>
          <a:bodyPr wrap="none" rtlCol="0">
            <a:spAutoFit/>
          </a:bodyPr>
          <a:lstStyle/>
          <a:p>
            <a:r>
              <a:rPr lang="en-US" dirty="0"/>
              <a:t>30</a:t>
            </a:r>
          </a:p>
        </p:txBody>
      </p:sp>
    </p:spTree>
    <p:extLst>
      <p:ext uri="{BB962C8B-B14F-4D97-AF65-F5344CB8AC3E}">
        <p14:creationId xmlns:p14="http://schemas.microsoft.com/office/powerpoint/2010/main" val="8344262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4"/>
          <p:cNvSpPr txBox="1">
            <a:spLocks noGrp="1"/>
          </p:cNvSpPr>
          <p:nvPr>
            <p:ph type="title"/>
          </p:nvPr>
        </p:nvSpPr>
        <p:spPr>
          <a:xfrm>
            <a:off x="2662518" y="1441250"/>
            <a:ext cx="4800657" cy="1185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Thank You</a:t>
            </a:r>
            <a:endParaRPr dirty="0"/>
          </a:p>
        </p:txBody>
      </p:sp>
      <p:sp>
        <p:nvSpPr>
          <p:cNvPr id="327" name="Google Shape;327;p44"/>
          <p:cNvSpPr txBox="1">
            <a:spLocks noGrp="1"/>
          </p:cNvSpPr>
          <p:nvPr>
            <p:ph type="subTitle" idx="1"/>
          </p:nvPr>
        </p:nvSpPr>
        <p:spPr>
          <a:xfrm>
            <a:off x="4035075" y="2568000"/>
            <a:ext cx="3428100" cy="972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lang="en-US" dirty="0"/>
          </a:p>
          <a:p>
            <a:pPr marL="0" lvl="0" indent="0" algn="r" rtl="0">
              <a:spcBef>
                <a:spcPts val="0"/>
              </a:spcBef>
              <a:spcAft>
                <a:spcPts val="0"/>
              </a:spcAft>
              <a:buNone/>
            </a:pPr>
            <a:r>
              <a:rPr lang="en-US" dirty="0"/>
              <a:t>- Adarsh Regulapati</a:t>
            </a:r>
            <a:endParaRPr dirty="0"/>
          </a:p>
        </p:txBody>
      </p:sp>
      <p:pic>
        <p:nvPicPr>
          <p:cNvPr id="3" name="Picture 2" descr="A logo with blue and white text&#10;&#10;Description automatically generated">
            <a:extLst>
              <a:ext uri="{FF2B5EF4-FFF2-40B4-BE49-F238E27FC236}">
                <a16:creationId xmlns:a16="http://schemas.microsoft.com/office/drawing/2014/main" id="{B7D86A9F-0BD6-5378-C64B-A1F91D50DC27}"/>
              </a:ext>
            </a:extLst>
          </p:cNvPr>
          <p:cNvPicPr>
            <a:picLocks noChangeAspect="1"/>
          </p:cNvPicPr>
          <p:nvPr/>
        </p:nvPicPr>
        <p:blipFill>
          <a:blip r:embed="rId3"/>
          <a:stretch>
            <a:fillRect/>
          </a:stretch>
        </p:blipFill>
        <p:spPr>
          <a:xfrm>
            <a:off x="842187" y="3958198"/>
            <a:ext cx="2187883" cy="1185301"/>
          </a:xfrm>
          <a:prstGeom prst="rect">
            <a:avLst/>
          </a:prstGeom>
        </p:spPr>
      </p:pic>
      <p:sp>
        <p:nvSpPr>
          <p:cNvPr id="2" name="TextBox 1">
            <a:extLst>
              <a:ext uri="{FF2B5EF4-FFF2-40B4-BE49-F238E27FC236}">
                <a16:creationId xmlns:a16="http://schemas.microsoft.com/office/drawing/2014/main" id="{C34555FA-30D1-7B46-4F56-34CEAF725D6B}"/>
              </a:ext>
            </a:extLst>
          </p:cNvPr>
          <p:cNvSpPr txBox="1"/>
          <p:nvPr/>
        </p:nvSpPr>
        <p:spPr>
          <a:xfrm>
            <a:off x="8704729" y="4697506"/>
            <a:ext cx="383438" cy="307777"/>
          </a:xfrm>
          <a:prstGeom prst="rect">
            <a:avLst/>
          </a:prstGeom>
          <a:noFill/>
        </p:spPr>
        <p:txBody>
          <a:bodyPr wrap="none" rtlCol="0">
            <a:spAutoFit/>
          </a:bodyPr>
          <a:lstStyle/>
          <a:p>
            <a:r>
              <a:rPr lang="en-US" dirty="0"/>
              <a:t>31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grpSp>
        <p:nvGrpSpPr>
          <p:cNvPr id="657" name="Google Shape;657;p65"/>
          <p:cNvGrpSpPr/>
          <p:nvPr/>
        </p:nvGrpSpPr>
        <p:grpSpPr>
          <a:xfrm>
            <a:off x="5251728" y="1244125"/>
            <a:ext cx="3523200" cy="2655250"/>
            <a:chOff x="4713200" y="1244125"/>
            <a:chExt cx="3523200" cy="2655250"/>
          </a:xfrm>
        </p:grpSpPr>
        <p:sp>
          <p:nvSpPr>
            <p:cNvPr id="658" name="Google Shape;658;p65"/>
            <p:cNvSpPr/>
            <p:nvPr/>
          </p:nvSpPr>
          <p:spPr>
            <a:xfrm>
              <a:off x="4713200" y="1244125"/>
              <a:ext cx="3523200" cy="2307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5"/>
            <p:cNvSpPr/>
            <p:nvPr/>
          </p:nvSpPr>
          <p:spPr>
            <a:xfrm>
              <a:off x="5243750" y="3724475"/>
              <a:ext cx="2462100" cy="17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 name="Google Shape;660;p65"/>
            <p:cNvCxnSpPr/>
            <p:nvPr/>
          </p:nvCxnSpPr>
          <p:spPr>
            <a:xfrm>
              <a:off x="615717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1" name="Google Shape;661;p65"/>
            <p:cNvCxnSpPr/>
            <p:nvPr/>
          </p:nvCxnSpPr>
          <p:spPr>
            <a:xfrm>
              <a:off x="679242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2" name="Google Shape;662;p65"/>
            <p:cNvCxnSpPr/>
            <p:nvPr/>
          </p:nvCxnSpPr>
          <p:spPr>
            <a:xfrm>
              <a:off x="6205250" y="3382725"/>
              <a:ext cx="539100" cy="0"/>
            </a:xfrm>
            <a:prstGeom prst="straightConnector1">
              <a:avLst/>
            </a:prstGeom>
            <a:noFill/>
            <a:ln w="9525" cap="flat" cmpd="sng">
              <a:solidFill>
                <a:schemeClr val="dk1"/>
              </a:solidFill>
              <a:prstDash val="solid"/>
              <a:round/>
              <a:headEnd type="none" w="med" len="med"/>
              <a:tailEnd type="none" w="med" len="med"/>
            </a:ln>
          </p:spPr>
        </p:cxnSp>
      </p:grpSp>
      <p:sp>
        <p:nvSpPr>
          <p:cNvPr id="663" name="Google Shape;663;p65"/>
          <p:cNvSpPr txBox="1">
            <a:spLocks noGrp="1"/>
          </p:cNvSpPr>
          <p:nvPr>
            <p:ph type="title"/>
          </p:nvPr>
        </p:nvSpPr>
        <p:spPr>
          <a:xfrm>
            <a:off x="753631" y="472300"/>
            <a:ext cx="4177877" cy="7078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j-lt"/>
              </a:rPr>
              <a:t>What is URL Phishing</a:t>
            </a:r>
            <a:endParaRPr dirty="0">
              <a:latin typeface="+mj-lt"/>
            </a:endParaRPr>
          </a:p>
        </p:txBody>
      </p:sp>
      <p:sp>
        <p:nvSpPr>
          <p:cNvPr id="664" name="Google Shape;664;p65"/>
          <p:cNvSpPr txBox="1">
            <a:spLocks noGrp="1"/>
          </p:cNvSpPr>
          <p:nvPr>
            <p:ph type="subTitle" idx="1"/>
          </p:nvPr>
        </p:nvSpPr>
        <p:spPr>
          <a:xfrm>
            <a:off x="613414" y="1316098"/>
            <a:ext cx="4177876" cy="3355102"/>
          </a:xfrm>
          <a:prstGeom prst="rect">
            <a:avLst/>
          </a:prstGeom>
        </p:spPr>
        <p:txBody>
          <a:bodyPr spcFirstLastPara="1" wrap="square" lIns="91425" tIns="91425" rIns="91425" bIns="91425" anchor="t" anchorCtr="0">
            <a:noAutofit/>
          </a:bodyPr>
          <a:lstStyle/>
          <a:p>
            <a:pPr fontAlgn="ctr">
              <a:buFont typeface="Arial" panose="020B0604020202020204" pitchFamily="34" charset="0"/>
              <a:buChar char="•"/>
            </a:pPr>
            <a:r>
              <a:rPr lang="en-US" sz="1600" dirty="0">
                <a:effectLst/>
                <a:latin typeface="+mn-lt"/>
              </a:rPr>
              <a:t>URL phishing is a technique where a malicious actor sends a link that appears to be from a legitimate website but is actually a fake website. </a:t>
            </a:r>
          </a:p>
          <a:p>
            <a:pPr fontAlgn="ctr">
              <a:buFont typeface="Arial" panose="020B0604020202020204" pitchFamily="34" charset="0"/>
              <a:buChar char="•"/>
            </a:pPr>
            <a:endParaRPr lang="en-US" sz="1600" dirty="0">
              <a:effectLst/>
              <a:latin typeface="+mn-lt"/>
            </a:endParaRPr>
          </a:p>
          <a:p>
            <a:pPr fontAlgn="ctr">
              <a:buFont typeface="Arial" panose="020B0604020202020204" pitchFamily="34" charset="0"/>
              <a:buChar char="•"/>
            </a:pPr>
            <a:r>
              <a:rPr lang="en-US" sz="1600" dirty="0">
                <a:effectLst/>
                <a:latin typeface="+mn-lt"/>
              </a:rPr>
              <a:t>The goal of URL phishing is to trick the victim into providing sensitive information, such as login credentials, financial information, or banking details.</a:t>
            </a:r>
            <a:endParaRPr sz="1600" dirty="0">
              <a:latin typeface="+mn-lt"/>
            </a:endParaRPr>
          </a:p>
        </p:txBody>
      </p:sp>
      <p:pic>
        <p:nvPicPr>
          <p:cNvPr id="2" name="Picture 2" descr="What is URL Phishing, and How to Prevent It in 2024">
            <a:extLst>
              <a:ext uri="{FF2B5EF4-FFF2-40B4-BE49-F238E27FC236}">
                <a16:creationId xmlns:a16="http://schemas.microsoft.com/office/drawing/2014/main" id="{EDA2503C-2949-7184-BEB1-C903EE2989F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85272" y="1388949"/>
            <a:ext cx="3256111" cy="191374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9B0D2B9-9B78-7A9A-8B82-DA87D00EC939}"/>
              </a:ext>
            </a:extLst>
          </p:cNvPr>
          <p:cNvSpPr txBox="1"/>
          <p:nvPr/>
        </p:nvSpPr>
        <p:spPr>
          <a:xfrm>
            <a:off x="8425013" y="4762831"/>
            <a:ext cx="284052" cy="307777"/>
          </a:xfrm>
          <a:prstGeom prst="rect">
            <a:avLst/>
          </a:prstGeom>
          <a:noFill/>
        </p:spPr>
        <p:txBody>
          <a:bodyPr wrap="square" rtlCol="0">
            <a:spAutoFit/>
          </a:bodyPr>
          <a:lstStyle/>
          <a:p>
            <a:r>
              <a:rPr lang="en-US" dirty="0"/>
              <a:t>3</a:t>
            </a:r>
          </a:p>
        </p:txBody>
      </p:sp>
    </p:spTree>
    <p:extLst>
      <p:ext uri="{BB962C8B-B14F-4D97-AF65-F5344CB8AC3E}">
        <p14:creationId xmlns:p14="http://schemas.microsoft.com/office/powerpoint/2010/main" val="218526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64C6BFF-02EF-E395-128D-EF5990A78713}"/>
              </a:ext>
            </a:extLst>
          </p:cNvPr>
          <p:cNvPicPr>
            <a:picLocks noChangeAspect="1"/>
          </p:cNvPicPr>
          <p:nvPr/>
        </p:nvPicPr>
        <p:blipFill>
          <a:blip r:embed="rId3"/>
          <a:stretch>
            <a:fillRect/>
          </a:stretch>
        </p:blipFill>
        <p:spPr>
          <a:xfrm>
            <a:off x="267758" y="347133"/>
            <a:ext cx="8419042" cy="4462353"/>
          </a:xfrm>
          <a:prstGeom prst="rect">
            <a:avLst/>
          </a:prstGeom>
          <a:noFill/>
          <a:ln>
            <a:noFill/>
          </a:ln>
        </p:spPr>
      </p:pic>
      <p:sp>
        <p:nvSpPr>
          <p:cNvPr id="2" name="TextBox 1">
            <a:extLst>
              <a:ext uri="{FF2B5EF4-FFF2-40B4-BE49-F238E27FC236}">
                <a16:creationId xmlns:a16="http://schemas.microsoft.com/office/drawing/2014/main" id="{B3FE232E-FCA3-5FBF-931D-25AAADAE7A0E}"/>
              </a:ext>
            </a:extLst>
          </p:cNvPr>
          <p:cNvSpPr txBox="1"/>
          <p:nvPr/>
        </p:nvSpPr>
        <p:spPr>
          <a:xfrm>
            <a:off x="8544774" y="4835723"/>
            <a:ext cx="284052" cy="307777"/>
          </a:xfrm>
          <a:prstGeom prst="rect">
            <a:avLst/>
          </a:prstGeom>
          <a:noFill/>
        </p:spPr>
        <p:txBody>
          <a:bodyPr wrap="none" rtlCol="0">
            <a:spAutoFit/>
          </a:bodyPr>
          <a:lstStyle/>
          <a:p>
            <a:r>
              <a:rPr lang="en-US" dirty="0"/>
              <a:t>5</a:t>
            </a:r>
          </a:p>
        </p:txBody>
      </p:sp>
      <p:sp>
        <p:nvSpPr>
          <p:cNvPr id="3" name="TextBox 2">
            <a:extLst>
              <a:ext uri="{FF2B5EF4-FFF2-40B4-BE49-F238E27FC236}">
                <a16:creationId xmlns:a16="http://schemas.microsoft.com/office/drawing/2014/main" id="{EC353B73-6C43-84B5-898F-E6ECDDEB328C}"/>
              </a:ext>
            </a:extLst>
          </p:cNvPr>
          <p:cNvSpPr txBox="1"/>
          <p:nvPr/>
        </p:nvSpPr>
        <p:spPr>
          <a:xfrm>
            <a:off x="1032933" y="270933"/>
            <a:ext cx="184731" cy="307777"/>
          </a:xfrm>
          <a:prstGeom prst="rect">
            <a:avLst/>
          </a:prstGeom>
          <a:noFill/>
        </p:spPr>
        <p:txBody>
          <a:bodyPr wrap="none" rtlCol="0">
            <a:spAutoFit/>
          </a:bodyPr>
          <a:lstStyle/>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7">
          <a:extLst>
            <a:ext uri="{FF2B5EF4-FFF2-40B4-BE49-F238E27FC236}">
              <a16:creationId xmlns:a16="http://schemas.microsoft.com/office/drawing/2014/main" id="{66C59E3F-1A47-800C-84CE-3FD0DFB348F9}"/>
            </a:ext>
          </a:extLst>
        </p:cNvPr>
        <p:cNvGrpSpPr/>
        <p:nvPr/>
      </p:nvGrpSpPr>
      <p:grpSpPr>
        <a:xfrm>
          <a:off x="0" y="0"/>
          <a:ext cx="0" cy="0"/>
          <a:chOff x="0" y="0"/>
          <a:chExt cx="0" cy="0"/>
        </a:xfrm>
      </p:grpSpPr>
      <p:sp>
        <p:nvSpPr>
          <p:cNvPr id="349" name="Google Shape;349;p47">
            <a:extLst>
              <a:ext uri="{FF2B5EF4-FFF2-40B4-BE49-F238E27FC236}">
                <a16:creationId xmlns:a16="http://schemas.microsoft.com/office/drawing/2014/main" id="{034118AE-0E71-48DE-100E-502620F76EF1}"/>
              </a:ext>
            </a:extLst>
          </p:cNvPr>
          <p:cNvSpPr txBox="1">
            <a:spLocks noGrp="1"/>
          </p:cNvSpPr>
          <p:nvPr>
            <p:ph type="subTitle" idx="1"/>
          </p:nvPr>
        </p:nvSpPr>
        <p:spPr>
          <a:xfrm>
            <a:off x="601134" y="1211384"/>
            <a:ext cx="7628466" cy="3328603"/>
          </a:xfrm>
          <a:prstGeom prst="rect">
            <a:avLst/>
          </a:prstGeom>
        </p:spPr>
        <p:txBody>
          <a:bodyPr spcFirstLastPara="1" wrap="square" lIns="91425" tIns="91425" rIns="91425" bIns="91425" anchor="t" anchorCtr="0">
            <a:noAutofit/>
          </a:bodyPr>
          <a:lstStyle/>
          <a:p>
            <a:pPr algn="l">
              <a:lnSpc>
                <a:spcPct val="100000"/>
              </a:lnSpc>
              <a:buFont typeface="Arial" panose="020B0604020202020204" pitchFamily="34" charset="0"/>
              <a:buChar char="•"/>
            </a:pPr>
            <a:r>
              <a:rPr lang="en-US" sz="1800" i="0" u="none" strike="noStrike" dirty="0">
                <a:effectLst/>
                <a:latin typeface="+mn-lt"/>
              </a:rPr>
              <a:t>Phishing attacks surged by 58.2% </a:t>
            </a:r>
            <a:r>
              <a:rPr lang="en-US" sz="1800" b="0" i="0" u="none" strike="noStrike" dirty="0">
                <a:effectLst/>
                <a:latin typeface="+mn-lt"/>
              </a:rPr>
              <a:t>in 2023 compared to the previous year.[1]</a:t>
            </a:r>
          </a:p>
          <a:p>
            <a:pPr marL="139700" indent="0" algn="l">
              <a:lnSpc>
                <a:spcPct val="100000"/>
              </a:lnSpc>
            </a:pPr>
            <a:endParaRPr lang="en-US" sz="1800" b="0" i="0" u="none" strike="noStrike" dirty="0">
              <a:effectLst/>
              <a:latin typeface="+mn-lt"/>
            </a:endParaRPr>
          </a:p>
          <a:p>
            <a:pPr algn="l">
              <a:lnSpc>
                <a:spcPct val="100000"/>
              </a:lnSpc>
              <a:buFont typeface="Arial" panose="020B0604020202020204" pitchFamily="34" charset="0"/>
              <a:buChar char="•"/>
            </a:pPr>
            <a:r>
              <a:rPr lang="en-US" sz="1800" b="0" i="0" u="none" strike="noStrike" dirty="0">
                <a:effectLst/>
                <a:latin typeface="+mn-lt"/>
              </a:rPr>
              <a:t>In Q3 of 2024, APWG observed 932,923 phishing attacks, up from 877,536 in the second quarter.[2]</a:t>
            </a:r>
          </a:p>
          <a:p>
            <a:pPr marL="139700" indent="0" algn="l">
              <a:lnSpc>
                <a:spcPct val="100000"/>
              </a:lnSpc>
            </a:pPr>
            <a:endParaRPr lang="en-US" sz="1800" b="0" i="0" u="none" strike="noStrike" dirty="0">
              <a:effectLst/>
              <a:latin typeface="+mn-lt"/>
            </a:endParaRPr>
          </a:p>
          <a:p>
            <a:pPr algn="l">
              <a:lnSpc>
                <a:spcPct val="100000"/>
              </a:lnSpc>
              <a:buFont typeface="Arial" panose="020B0604020202020204" pitchFamily="34" charset="0"/>
              <a:buChar char="•"/>
            </a:pPr>
            <a:r>
              <a:rPr lang="en-US" sz="1800" b="0" i="0" u="none" strike="noStrike" dirty="0">
                <a:effectLst/>
                <a:latin typeface="+mn-lt"/>
              </a:rPr>
              <a:t>According to the report of Kaspersky, 85% of detected web threats are caused by malicious URLs. [3]</a:t>
            </a:r>
          </a:p>
          <a:p>
            <a:pPr marL="139700" indent="0" algn="l">
              <a:lnSpc>
                <a:spcPct val="100000"/>
              </a:lnSpc>
            </a:pPr>
            <a:endParaRPr lang="en-US" sz="1800" b="0" i="0" u="none" strike="noStrike" dirty="0">
              <a:effectLst/>
              <a:latin typeface="+mn-lt"/>
            </a:endParaRPr>
          </a:p>
          <a:p>
            <a:pPr algn="l">
              <a:lnSpc>
                <a:spcPct val="100000"/>
              </a:lnSpc>
              <a:buFont typeface="Arial" panose="020B0604020202020204" pitchFamily="34" charset="0"/>
              <a:buChar char="•"/>
            </a:pPr>
            <a:r>
              <a:rPr lang="en-US" sz="1800" dirty="0">
                <a:effectLst/>
                <a:latin typeface="+mn-lt"/>
              </a:rPr>
              <a:t>2024 Phishing Report reveals that HR and IT-related phishing emails claim a significant 48.6% share.[4]</a:t>
            </a:r>
          </a:p>
        </p:txBody>
      </p:sp>
      <p:sp>
        <p:nvSpPr>
          <p:cNvPr id="2" name="Google Shape;545;p57">
            <a:extLst>
              <a:ext uri="{FF2B5EF4-FFF2-40B4-BE49-F238E27FC236}">
                <a16:creationId xmlns:a16="http://schemas.microsoft.com/office/drawing/2014/main" id="{B0972BF7-EE9F-C2FA-E3A8-78863BE12209}"/>
              </a:ext>
            </a:extLst>
          </p:cNvPr>
          <p:cNvSpPr/>
          <p:nvPr/>
        </p:nvSpPr>
        <p:spPr>
          <a:xfrm>
            <a:off x="0" y="341384"/>
            <a:ext cx="9144000" cy="870000"/>
          </a:xfrm>
          <a:prstGeom prst="rect">
            <a:avLst/>
          </a:prstGeom>
          <a:solidFill>
            <a:schemeClr val="dk2"/>
          </a:solidFill>
          <a:ln>
            <a:noFill/>
          </a:ln>
        </p:spPr>
        <p:txBody>
          <a:bodyPr spcFirstLastPara="1" wrap="square" lIns="91425" tIns="91425" rIns="91425" bIns="91425" anchor="ctr" anchorCtr="0">
            <a:noAutofit/>
          </a:bodyPr>
          <a:lstStyle/>
          <a:p>
            <a:pPr lvl="1"/>
            <a:r>
              <a:rPr lang="en-US" sz="2800" dirty="0"/>
              <a:t>	Phishing Trend</a:t>
            </a:r>
            <a:endParaRPr sz="2800" dirty="0"/>
          </a:p>
        </p:txBody>
      </p:sp>
      <p:sp>
        <p:nvSpPr>
          <p:cNvPr id="3" name="TextBox 2">
            <a:extLst>
              <a:ext uri="{FF2B5EF4-FFF2-40B4-BE49-F238E27FC236}">
                <a16:creationId xmlns:a16="http://schemas.microsoft.com/office/drawing/2014/main" id="{C8272AC5-6972-8CB1-2669-23699425FB5B}"/>
              </a:ext>
            </a:extLst>
          </p:cNvPr>
          <p:cNvSpPr txBox="1"/>
          <p:nvPr/>
        </p:nvSpPr>
        <p:spPr>
          <a:xfrm>
            <a:off x="8563555" y="4802116"/>
            <a:ext cx="284052" cy="307777"/>
          </a:xfrm>
          <a:prstGeom prst="rect">
            <a:avLst/>
          </a:prstGeom>
          <a:noFill/>
        </p:spPr>
        <p:txBody>
          <a:bodyPr wrap="none" rtlCol="0">
            <a:spAutoFit/>
          </a:bodyPr>
          <a:lstStyle/>
          <a:p>
            <a:r>
              <a:rPr lang="en-US" dirty="0"/>
              <a:t>6</a:t>
            </a:r>
          </a:p>
        </p:txBody>
      </p:sp>
    </p:spTree>
    <p:extLst>
      <p:ext uri="{BB962C8B-B14F-4D97-AF65-F5344CB8AC3E}">
        <p14:creationId xmlns:p14="http://schemas.microsoft.com/office/powerpoint/2010/main" val="2151001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7">
          <a:extLst>
            <a:ext uri="{FF2B5EF4-FFF2-40B4-BE49-F238E27FC236}">
              <a16:creationId xmlns:a16="http://schemas.microsoft.com/office/drawing/2014/main" id="{AFE63027-40E8-4FAE-52D1-2328A9276DCF}"/>
            </a:ext>
          </a:extLst>
        </p:cNvPr>
        <p:cNvGrpSpPr/>
        <p:nvPr/>
      </p:nvGrpSpPr>
      <p:grpSpPr>
        <a:xfrm>
          <a:off x="0" y="0"/>
          <a:ext cx="0" cy="0"/>
          <a:chOff x="0" y="0"/>
          <a:chExt cx="0" cy="0"/>
        </a:xfrm>
      </p:grpSpPr>
      <p:sp>
        <p:nvSpPr>
          <p:cNvPr id="349" name="Google Shape;349;p47">
            <a:extLst>
              <a:ext uri="{FF2B5EF4-FFF2-40B4-BE49-F238E27FC236}">
                <a16:creationId xmlns:a16="http://schemas.microsoft.com/office/drawing/2014/main" id="{DB9B808D-A50C-49AD-BC67-9B7F9C3CBC57}"/>
              </a:ext>
            </a:extLst>
          </p:cNvPr>
          <p:cNvSpPr txBox="1">
            <a:spLocks noGrp="1"/>
          </p:cNvSpPr>
          <p:nvPr>
            <p:ph type="subTitle" idx="1"/>
          </p:nvPr>
        </p:nvSpPr>
        <p:spPr>
          <a:xfrm>
            <a:off x="634235" y="1624279"/>
            <a:ext cx="7628466" cy="3035969"/>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sz="1800" b="0" i="0" u="none" strike="noStrike" dirty="0">
                <a:effectLst/>
                <a:latin typeface="+mn-lt"/>
              </a:rPr>
              <a:t>Balancing datasets for models can be challenging, as phishing URLs are typically much less frequent than legitimate ones. Overfitting on the majority class (legitimate URLs) can reduce the effectiveness of phishing detection.</a:t>
            </a:r>
          </a:p>
          <a:p>
            <a:pPr marL="139700" indent="0" algn="l"/>
            <a:endParaRPr lang="en-US" sz="1800" b="0" i="0" u="none" strike="noStrike" dirty="0">
              <a:effectLst/>
              <a:latin typeface="+mn-lt"/>
            </a:endParaRPr>
          </a:p>
          <a:p>
            <a:pPr algn="l">
              <a:buFont typeface="Arial" panose="020B0604020202020204" pitchFamily="34" charset="0"/>
              <a:buChar char="•"/>
            </a:pPr>
            <a:r>
              <a:rPr lang="en-US" sz="1800" i="0" u="none" strike="noStrike" dirty="0">
                <a:effectLst/>
                <a:latin typeface="+mn-lt"/>
              </a:rPr>
              <a:t>Dynamic Nature of URLs</a:t>
            </a:r>
            <a:r>
              <a:rPr lang="en-US" sz="1800" dirty="0">
                <a:latin typeface="+mn-lt"/>
              </a:rPr>
              <a:t>,</a:t>
            </a:r>
            <a:r>
              <a:rPr lang="en-US" sz="1800" i="0" u="none" strike="noStrike" dirty="0">
                <a:effectLst/>
                <a:latin typeface="+mn-lt"/>
              </a:rPr>
              <a:t> </a:t>
            </a:r>
            <a:r>
              <a:rPr lang="en-US" sz="1800" b="0" i="0" u="none" strike="noStrike" dirty="0">
                <a:effectLst/>
                <a:latin typeface="+mn-lt"/>
              </a:rPr>
              <a:t>URLs can change rapidly, and new phishing URLs emerge with new patterns. This makes it difficult to rely solely on blacklists, as they can quickly become outdated</a:t>
            </a:r>
            <a:r>
              <a:rPr lang="en-US" sz="1800" dirty="0">
                <a:latin typeface="+mn-lt"/>
              </a:rPr>
              <a:t>.</a:t>
            </a:r>
            <a:endParaRPr lang="en-US" sz="1800" b="0" i="0" u="none" strike="noStrike" dirty="0">
              <a:effectLst/>
              <a:latin typeface="+mn-lt"/>
            </a:endParaRPr>
          </a:p>
          <a:p>
            <a:pPr marL="0" lvl="0" indent="0" algn="ctr" rtl="0">
              <a:spcBef>
                <a:spcPts val="0"/>
              </a:spcBef>
              <a:spcAft>
                <a:spcPts val="0"/>
              </a:spcAft>
              <a:buNone/>
            </a:pPr>
            <a:endParaRPr dirty="0">
              <a:latin typeface="+mn-lt"/>
            </a:endParaRPr>
          </a:p>
        </p:txBody>
      </p:sp>
      <p:sp>
        <p:nvSpPr>
          <p:cNvPr id="3" name="Google Shape;545;p57">
            <a:extLst>
              <a:ext uri="{FF2B5EF4-FFF2-40B4-BE49-F238E27FC236}">
                <a16:creationId xmlns:a16="http://schemas.microsoft.com/office/drawing/2014/main" id="{6085F18C-836C-2C3D-37C6-2788EADF12C8}"/>
              </a:ext>
            </a:extLst>
          </p:cNvPr>
          <p:cNvSpPr/>
          <p:nvPr/>
        </p:nvSpPr>
        <p:spPr>
          <a:xfrm>
            <a:off x="0" y="420499"/>
            <a:ext cx="9144000" cy="870000"/>
          </a:xfrm>
          <a:prstGeom prst="rect">
            <a:avLst/>
          </a:prstGeom>
          <a:solidFill>
            <a:schemeClr val="dk2"/>
          </a:solidFill>
          <a:ln>
            <a:noFill/>
          </a:ln>
        </p:spPr>
        <p:txBody>
          <a:bodyPr spcFirstLastPara="1" wrap="square" lIns="91425" tIns="91425" rIns="91425" bIns="91425" anchor="ctr" anchorCtr="0">
            <a:noAutofit/>
          </a:bodyPr>
          <a:lstStyle/>
          <a:p>
            <a:pPr lvl="1"/>
            <a:r>
              <a:rPr lang="en-US" sz="2800" dirty="0">
                <a:latin typeface="+mn-lt"/>
              </a:rPr>
              <a:t>	Major challenges in detecting phishing URLs</a:t>
            </a:r>
            <a:endParaRPr sz="2800" dirty="0"/>
          </a:p>
        </p:txBody>
      </p:sp>
      <p:sp>
        <p:nvSpPr>
          <p:cNvPr id="4" name="TextBox 3">
            <a:extLst>
              <a:ext uri="{FF2B5EF4-FFF2-40B4-BE49-F238E27FC236}">
                <a16:creationId xmlns:a16="http://schemas.microsoft.com/office/drawing/2014/main" id="{B8098B9D-609D-018B-3FB6-6761447B0974}"/>
              </a:ext>
            </a:extLst>
          </p:cNvPr>
          <p:cNvSpPr txBox="1"/>
          <p:nvPr/>
        </p:nvSpPr>
        <p:spPr>
          <a:xfrm>
            <a:off x="8468139" y="4778734"/>
            <a:ext cx="284052" cy="307777"/>
          </a:xfrm>
          <a:prstGeom prst="rect">
            <a:avLst/>
          </a:prstGeom>
          <a:noFill/>
        </p:spPr>
        <p:txBody>
          <a:bodyPr wrap="none" rtlCol="0">
            <a:spAutoFit/>
          </a:bodyPr>
          <a:lstStyle/>
          <a:p>
            <a:r>
              <a:rPr lang="en-US" dirty="0"/>
              <a:t>7</a:t>
            </a:r>
          </a:p>
        </p:txBody>
      </p:sp>
    </p:spTree>
    <p:extLst>
      <p:ext uri="{BB962C8B-B14F-4D97-AF65-F5344CB8AC3E}">
        <p14:creationId xmlns:p14="http://schemas.microsoft.com/office/powerpoint/2010/main" val="2104109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 name="Subtitle 2">
            <a:extLst>
              <a:ext uri="{FF2B5EF4-FFF2-40B4-BE49-F238E27FC236}">
                <a16:creationId xmlns:a16="http://schemas.microsoft.com/office/drawing/2014/main" id="{4132215B-F037-B00E-AF6C-9D213E7DFAC5}"/>
              </a:ext>
            </a:extLst>
          </p:cNvPr>
          <p:cNvSpPr>
            <a:spLocks noGrp="1"/>
          </p:cNvSpPr>
          <p:nvPr>
            <p:ph type="subTitle" idx="1"/>
          </p:nvPr>
        </p:nvSpPr>
        <p:spPr>
          <a:xfrm>
            <a:off x="830193" y="1411324"/>
            <a:ext cx="3444822" cy="1792984"/>
          </a:xfrm>
        </p:spPr>
        <p:txBody>
          <a:bodyPr/>
          <a:lstStyle/>
          <a:p>
            <a:pPr algn="l">
              <a:buFont typeface="Arial" panose="020B0604020202020204" pitchFamily="34" charset="0"/>
              <a:buChar char="•"/>
            </a:pPr>
            <a:r>
              <a:rPr lang="en-US" sz="2000" dirty="0">
                <a:latin typeface="+mn-lt"/>
              </a:rPr>
              <a:t>Microsoft remains the most frequently imitated brand, with 43.1% of phishing attempts targeting it.</a:t>
            </a:r>
          </a:p>
        </p:txBody>
      </p:sp>
      <p:pic>
        <p:nvPicPr>
          <p:cNvPr id="6" name="Content Placeholder 3" descr="A diagram of a pie chart&#10;&#10;Description automatically generated">
            <a:extLst>
              <a:ext uri="{FF2B5EF4-FFF2-40B4-BE49-F238E27FC236}">
                <a16:creationId xmlns:a16="http://schemas.microsoft.com/office/drawing/2014/main" id="{44C671A8-13EF-4EE7-7138-02AD36E915C2}"/>
              </a:ext>
            </a:extLst>
          </p:cNvPr>
          <p:cNvPicPr>
            <a:picLocks noChangeAspect="1"/>
          </p:cNvPicPr>
          <p:nvPr/>
        </p:nvPicPr>
        <p:blipFill>
          <a:blip r:embed="rId3"/>
          <a:stretch>
            <a:fillRect/>
          </a:stretch>
        </p:blipFill>
        <p:spPr>
          <a:xfrm>
            <a:off x="4483518" y="986968"/>
            <a:ext cx="3830289" cy="3169563"/>
          </a:xfrm>
          <a:prstGeom prst="rect">
            <a:avLst/>
          </a:prstGeom>
        </p:spPr>
      </p:pic>
      <p:sp>
        <p:nvSpPr>
          <p:cNvPr id="7" name="TextBox 6">
            <a:extLst>
              <a:ext uri="{FF2B5EF4-FFF2-40B4-BE49-F238E27FC236}">
                <a16:creationId xmlns:a16="http://schemas.microsoft.com/office/drawing/2014/main" id="{EB6F790C-3D89-20D5-3526-4DE4464EE891}"/>
              </a:ext>
            </a:extLst>
          </p:cNvPr>
          <p:cNvSpPr txBox="1"/>
          <p:nvPr/>
        </p:nvSpPr>
        <p:spPr>
          <a:xfrm>
            <a:off x="8595360" y="4738978"/>
            <a:ext cx="284052" cy="307777"/>
          </a:xfrm>
          <a:prstGeom prst="rect">
            <a:avLst/>
          </a:prstGeom>
          <a:noFill/>
        </p:spPr>
        <p:txBody>
          <a:bodyPr wrap="none" rtlCol="0">
            <a:spAutoFit/>
          </a:bodyPr>
          <a:lstStyle/>
          <a:p>
            <a:r>
              <a:rPr lang="en-US" dirty="0"/>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grpSp>
        <p:nvGrpSpPr>
          <p:cNvPr id="544" name="Google Shape;544;p57"/>
          <p:cNvGrpSpPr/>
          <p:nvPr/>
        </p:nvGrpSpPr>
        <p:grpSpPr>
          <a:xfrm>
            <a:off x="0" y="337038"/>
            <a:ext cx="9144000" cy="2571600"/>
            <a:chOff x="-171938" y="0"/>
            <a:chExt cx="9144000" cy="2571600"/>
          </a:xfrm>
        </p:grpSpPr>
        <p:sp>
          <p:nvSpPr>
            <p:cNvPr id="545" name="Google Shape;545;p57"/>
            <p:cNvSpPr/>
            <p:nvPr/>
          </p:nvSpPr>
          <p:spPr>
            <a:xfrm>
              <a:off x="-171938" y="600877"/>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800" dirty="0"/>
                <a:t>	Problem Statement</a:t>
              </a:r>
              <a:endParaRPr sz="2800" dirty="0"/>
            </a:p>
          </p:txBody>
        </p:sp>
        <p:cxnSp>
          <p:nvCxnSpPr>
            <p:cNvPr id="546" name="Google Shape;546;p57"/>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548" name="Google Shape;548;p57"/>
          <p:cNvSpPr txBox="1">
            <a:spLocks noGrp="1"/>
          </p:cNvSpPr>
          <p:nvPr>
            <p:ph type="subTitle" idx="1"/>
          </p:nvPr>
        </p:nvSpPr>
        <p:spPr>
          <a:xfrm>
            <a:off x="783150" y="1931831"/>
            <a:ext cx="7577700" cy="2272846"/>
          </a:xfrm>
          <a:prstGeom prst="rect">
            <a:avLst/>
          </a:prstGeom>
        </p:spPr>
        <p:txBody>
          <a:bodyPr spcFirstLastPara="1" wrap="square" lIns="91425" tIns="91425" rIns="91425" bIns="91425" anchor="t" anchorCtr="0">
            <a:noAutofit/>
          </a:bodyPr>
          <a:lstStyle/>
          <a:p>
            <a:pPr marL="0" indent="0" algn="l"/>
            <a:r>
              <a:rPr lang="en-US" sz="2000" dirty="0">
                <a:latin typeface="+mn-lt"/>
              </a:rPr>
              <a:t>Phishing detection remains a significant challenge due to rapidly evolving tactics and data imbalance; this project leverages the generative capabilities of GANs to create synthetic data, improving the accuracy and adaptability of phishing URL detection models.</a:t>
            </a:r>
          </a:p>
        </p:txBody>
      </p:sp>
      <p:sp>
        <p:nvSpPr>
          <p:cNvPr id="4" name="TextBox 3">
            <a:extLst>
              <a:ext uri="{FF2B5EF4-FFF2-40B4-BE49-F238E27FC236}">
                <a16:creationId xmlns:a16="http://schemas.microsoft.com/office/drawing/2014/main" id="{CDAA9229-11BA-7DD0-B534-9BC8D558BDE9}"/>
              </a:ext>
            </a:extLst>
          </p:cNvPr>
          <p:cNvSpPr txBox="1"/>
          <p:nvPr/>
        </p:nvSpPr>
        <p:spPr>
          <a:xfrm>
            <a:off x="8635117" y="4715123"/>
            <a:ext cx="284052" cy="307777"/>
          </a:xfrm>
          <a:prstGeom prst="rect">
            <a:avLst/>
          </a:prstGeom>
          <a:noFill/>
        </p:spPr>
        <p:txBody>
          <a:bodyPr wrap="none" rtlCol="0">
            <a:spAutoFit/>
          </a:bodyPr>
          <a:lstStyle/>
          <a:p>
            <a:r>
              <a:rPr lang="en-US" dirty="0"/>
              <a:t>9</a:t>
            </a:r>
          </a:p>
        </p:txBody>
      </p:sp>
    </p:spTree>
    <p:extLst>
      <p:ext uri="{BB962C8B-B14F-4D97-AF65-F5344CB8AC3E}">
        <p14:creationId xmlns:p14="http://schemas.microsoft.com/office/powerpoint/2010/main" val="857463178"/>
      </p:ext>
    </p:extLst>
  </p:cSld>
  <p:clrMapOvr>
    <a:masterClrMapping/>
  </p:clrMapOvr>
</p:sld>
</file>

<file path=ppt/theme/theme1.xml><?xml version="1.0" encoding="utf-8"?>
<a:theme xmlns:a="http://schemas.openxmlformats.org/drawingml/2006/main" name="Formulating a Research Problem for University Students by Slidesgo">
  <a:themeElements>
    <a:clrScheme name="Simple Light">
      <a:dk1>
        <a:srgbClr val="0A0A0A"/>
      </a:dk1>
      <a:lt1>
        <a:srgbClr val="F9F9F9"/>
      </a:lt1>
      <a:dk2>
        <a:srgbClr val="DDDDDD"/>
      </a:dk2>
      <a:lt2>
        <a:srgbClr val="B3B4B3"/>
      </a:lt2>
      <a:accent1>
        <a:srgbClr val="878887"/>
      </a:accent1>
      <a:accent2>
        <a:srgbClr val="5F6160"/>
      </a:accent2>
      <a:accent3>
        <a:srgbClr val="FFFFFF"/>
      </a:accent3>
      <a:accent4>
        <a:srgbClr val="FFFFFF"/>
      </a:accent4>
      <a:accent5>
        <a:srgbClr val="FFFFFF"/>
      </a:accent5>
      <a:accent6>
        <a:srgbClr val="FFFFFF"/>
      </a:accent6>
      <a:hlink>
        <a:srgbClr val="0A0A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774</TotalTime>
  <Words>1165</Words>
  <Application>Microsoft Macintosh PowerPoint</Application>
  <PresentationFormat>On-screen Show (16:9)</PresentationFormat>
  <Paragraphs>180</Paragraphs>
  <Slides>31</Slides>
  <Notes>31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Commissioner</vt:lpstr>
      <vt:lpstr>Gothic A1</vt:lpstr>
      <vt:lpstr>Segoe UI</vt:lpstr>
      <vt:lpstr>Golos Text SemiBold</vt:lpstr>
      <vt:lpstr>Golos Text</vt:lpstr>
      <vt:lpstr>Formulating a Research Problem for University Students by Slidesgo</vt:lpstr>
      <vt:lpstr>Enhancing URL Phishing Detection  using GAN with LSTM and BERT Models</vt:lpstr>
      <vt:lpstr>Table of contents</vt:lpstr>
      <vt:lpstr>What is Phishing Attack</vt:lpstr>
      <vt:lpstr>What is URL Phishing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Workflow of Model</vt:lpstr>
      <vt:lpstr>PowerPoint Presentation</vt:lpstr>
      <vt:lpstr>PowerPoint Presentation</vt:lpstr>
      <vt:lpstr>PowerPoint Presentation</vt:lpstr>
      <vt:lpstr>PowerPoint Presentation</vt:lpstr>
      <vt:lpstr>PowerPoint Presentation</vt:lpstr>
      <vt:lpstr>PowerPoint Presentation</vt:lpstr>
      <vt:lpstr>D-loss and G-loss Graphs</vt:lpstr>
      <vt:lpstr>URL’s Generated by GAN Model</vt:lpstr>
      <vt:lpstr>PowerPoint Presentation</vt:lpstr>
      <vt:lpstr>PowerPoint Presentation</vt:lpstr>
      <vt:lpstr>Graphs of BERT</vt:lpstr>
      <vt:lpstr>PowerPoint Presentation</vt:lpstr>
      <vt:lpstr>PowerPoint Presentation</vt:lpstr>
      <vt:lpstr>PowerPoint Presentation</vt:lpstr>
      <vt:lpstr>PowerPoint Presentation</vt:lpstr>
      <vt:lpstr>PowerPoint Presentation</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Regulapati, Adarsh</cp:lastModifiedBy>
  <cp:revision>57</cp:revision>
  <dcterms:modified xsi:type="dcterms:W3CDTF">2024-12-13T00:33:15Z</dcterms:modified>
</cp:coreProperties>
</file>